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3"/>
  </p:sldMasterIdLst>
  <p:notesMasterIdLst>
    <p:notesMasterId r:id="rId26"/>
  </p:notesMasterIdLst>
  <p:handoutMasterIdLst>
    <p:handoutMasterId r:id="rId27"/>
  </p:handoutMasterIdLst>
  <p:sldIdLst>
    <p:sldId id="2147480102" r:id="rId4"/>
    <p:sldId id="2147482837" r:id="rId5"/>
    <p:sldId id="2147482838" r:id="rId6"/>
    <p:sldId id="2147482781" r:id="rId7"/>
    <p:sldId id="2147482814" r:id="rId8"/>
    <p:sldId id="2147482896" r:id="rId9"/>
    <p:sldId id="2147481286" r:id="rId10"/>
    <p:sldId id="2147482895" r:id="rId11"/>
    <p:sldId id="2147482784" r:id="rId12"/>
    <p:sldId id="2147482774" r:id="rId13"/>
    <p:sldId id="2147482894" r:id="rId14"/>
    <p:sldId id="2147482889" r:id="rId15"/>
    <p:sldId id="2147482892" r:id="rId16"/>
    <p:sldId id="2147482888" r:id="rId17"/>
    <p:sldId id="2147482893" r:id="rId18"/>
    <p:sldId id="2147482891" r:id="rId19"/>
    <p:sldId id="2147481366" r:id="rId20"/>
    <p:sldId id="2147481367" r:id="rId21"/>
    <p:sldId id="2147482890" r:id="rId22"/>
    <p:sldId id="2147482887" r:id="rId23"/>
    <p:sldId id="2147482788" r:id="rId24"/>
    <p:sldId id="2147480056" r:id="rId25"/>
  </p:sldIdLst>
  <p:sldSz cx="12192000" cy="6858000"/>
  <p:notesSz cx="6858000" cy="9144000"/>
  <p:embeddedFontLst>
    <p:embeddedFont>
      <p:font typeface="Montserrat" panose="00000500000000000000"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pen Sans ExtraBold" panose="020B0906030804020204" pitchFamily="34" charset="0"/>
      <p:bold r:id="rId36"/>
      <p:boldItalic r:id="rId37"/>
    </p:embeddedFont>
    <p:embeddedFont>
      <p:font typeface="Open Sans Light" panose="020B0306030504020204" pitchFamily="34" charset="0"/>
      <p:regular r:id="rId38"/>
      <p:italic r:id="rId39"/>
    </p:embeddedFont>
    <p:embeddedFont>
      <p:font typeface="Open Sans SemiBold" panose="020B0706030804020204" pitchFamily="34" charset="0"/>
      <p:bold r:id="rId40"/>
      <p:boldItalic r:id="rId41"/>
    </p:embeddedFont>
    <p:embeddedFont>
      <p:font typeface="Open Sans SemiBold" panose="020B0706030804020204" pitchFamily="34" charset="0"/>
      <p:bold r:id="rId40"/>
      <p:boldItalic r:id="rId41"/>
    </p:embeddedFont>
    <p:embeddedFont>
      <p:font typeface="Segoe Sans Text" pitchFamily="2" charset="0"/>
      <p:regular r:id="rId42"/>
      <p:bold r:id="rId43"/>
    </p:embeddedFont>
    <p:embeddedFont>
      <p:font typeface="Segoe UI" panose="020B0502040204020203" pitchFamily="34" charset="0"/>
      <p:regular r:id="rId44"/>
      <p:bold r:id="rId45"/>
      <p:italic r:id="rId46"/>
      <p:boldItalic r:id="rId47"/>
    </p:embeddedFont>
    <p:embeddedFont>
      <p:font typeface="Segoe UI Semibold" panose="020B0702040204020203" pitchFamily="34" charset="0"/>
      <p:bold r:id="rId48"/>
      <p:boldItalic r:id="rId49"/>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4F3"/>
    <a:srgbClr val="282828"/>
    <a:srgbClr val="554992"/>
    <a:srgbClr val="687EE8"/>
    <a:srgbClr val="5E32FF"/>
    <a:srgbClr val="552DE7"/>
    <a:srgbClr val="3E21A0"/>
    <a:srgbClr val="321885"/>
    <a:srgbClr val="231062"/>
    <a:srgbClr val="1F0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58A33E-5AD9-4A6A-AD31-E26A7C69388A}" v="7" dt="2024-11-10T04:19:31.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35" autoAdjust="0"/>
  </p:normalViewPr>
  <p:slideViewPr>
    <p:cSldViewPr snapToGrid="0">
      <p:cViewPr varScale="1">
        <p:scale>
          <a:sx n="57" d="100"/>
          <a:sy n="57" d="100"/>
        </p:scale>
        <p:origin x="1471" y="26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microsoft.com/office/2018/10/relationships/authors" Target="authors.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7.xml"/><Relationship Id="rId41" Type="http://schemas.openxmlformats.org/officeDocument/2006/relationships/font" Target="fonts/font14.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11/21/2024 8:41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11/21/2024 8:41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11/21/2024 8:41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BE982-37E1-1605-F387-5250130399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15B95-D339-7AE5-4510-5B7C9691A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D6254-6842-A531-0C95-06E0E721338D}"/>
              </a:ext>
            </a:extLst>
          </p:cNvPr>
          <p:cNvSpPr>
            <a:spLocks noGrp="1"/>
          </p:cNvSpPr>
          <p:nvPr>
            <p:ph type="body" idx="1"/>
          </p:nvPr>
        </p:nvSpPr>
        <p:spPr/>
        <p:txBody>
          <a:bodyPr/>
          <a:lstStyle/>
          <a:p>
            <a:endParaRPr lang="en-US">
              <a:solidFill>
                <a:srgbClr val="CCCCCC"/>
              </a:solidFill>
              <a:cs typeface="Calibri"/>
            </a:endParaRPr>
          </a:p>
        </p:txBody>
      </p:sp>
      <p:sp>
        <p:nvSpPr>
          <p:cNvPr id="4" name="Slide Number Placeholder 3">
            <a:extLst>
              <a:ext uri="{FF2B5EF4-FFF2-40B4-BE49-F238E27FC236}">
                <a16:creationId xmlns:a16="http://schemas.microsoft.com/office/drawing/2014/main" id="{BEEFEB46-A0DF-C725-C6CE-590EA51C770D}"/>
              </a:ext>
            </a:extLst>
          </p:cNvPr>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3901810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095F5-0D69-B5C6-0DE4-5D1EF3494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C99F2-8E88-3402-9D41-6EAA0F4AED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F310E7-93C6-409D-6C27-70A84A5CE83F}"/>
              </a:ext>
            </a:extLst>
          </p:cNvPr>
          <p:cNvSpPr>
            <a:spLocks noGrp="1"/>
          </p:cNvSpPr>
          <p:nvPr>
            <p:ph type="body" idx="1"/>
          </p:nvPr>
        </p:nvSpPr>
        <p:spPr/>
        <p:txBody>
          <a:bodyPr/>
          <a:lstStyle/>
          <a:p>
            <a:endParaRPr lang="en-US">
              <a:solidFill>
                <a:srgbClr val="CCCCCC"/>
              </a:solidFill>
              <a:cs typeface="Calibri"/>
            </a:endParaRPr>
          </a:p>
        </p:txBody>
      </p:sp>
      <p:sp>
        <p:nvSpPr>
          <p:cNvPr id="4" name="Slide Number Placeholder 3">
            <a:extLst>
              <a:ext uri="{FF2B5EF4-FFF2-40B4-BE49-F238E27FC236}">
                <a16:creationId xmlns:a16="http://schemas.microsoft.com/office/drawing/2014/main" id="{3337443E-C892-5656-25E5-91ECF005FC36}"/>
              </a:ext>
            </a:extLst>
          </p:cNvPr>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2847047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FAB3B-56CB-212D-B578-C708BF1F7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B6E31-B9F2-6484-B2EA-66BC0952D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BAE779-DC9D-BE00-FA0F-A4A8986807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DC1F23-7B52-5E1B-BD39-E580A534B7AD}"/>
              </a:ext>
            </a:extLst>
          </p:cNvPr>
          <p:cNvSpPr>
            <a:spLocks noGrp="1"/>
          </p:cNvSpPr>
          <p:nvPr>
            <p:ph type="sldNum" sz="quarter" idx="5"/>
          </p:nvPr>
        </p:nvSpPr>
        <p:spPr/>
        <p:txBody>
          <a:bodyPr/>
          <a:lstStyle/>
          <a:p>
            <a:fld id="{6F609DCD-38B9-4CAA-A10D-406D26B56706}" type="slidenum">
              <a:rPr lang="en-GB" smtClean="0"/>
              <a:t>16</a:t>
            </a:fld>
            <a:endParaRPr lang="en-GB"/>
          </a:p>
        </p:txBody>
      </p:sp>
    </p:spTree>
    <p:extLst>
      <p:ext uri="{BB962C8B-B14F-4D97-AF65-F5344CB8AC3E}">
        <p14:creationId xmlns:p14="http://schemas.microsoft.com/office/powerpoint/2010/main" val="1468966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17</a:t>
            </a:fld>
            <a:endParaRPr lang="en-GB"/>
          </a:p>
        </p:txBody>
      </p:sp>
    </p:spTree>
    <p:extLst>
      <p:ext uri="{BB962C8B-B14F-4D97-AF65-F5344CB8AC3E}">
        <p14:creationId xmlns:p14="http://schemas.microsoft.com/office/powerpoint/2010/main" val="3745173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F1B0C-12AD-D18E-EC14-A0F8391A19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1C92F-840E-F3FA-6496-26B0F0127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B37632-4170-5000-DDA7-134140F76B87}"/>
              </a:ext>
            </a:extLst>
          </p:cNvPr>
          <p:cNvSpPr>
            <a:spLocks noGrp="1"/>
          </p:cNvSpPr>
          <p:nvPr>
            <p:ph type="body" idx="1"/>
          </p:nvPr>
        </p:nvSpPr>
        <p:spPr/>
        <p:txBody>
          <a:bodyPr/>
          <a:lstStyle/>
          <a:p>
            <a:endParaRPr lang="en-US">
              <a:solidFill>
                <a:srgbClr val="CCCCCC"/>
              </a:solidFill>
              <a:cs typeface="Calibri"/>
            </a:endParaRPr>
          </a:p>
        </p:txBody>
      </p:sp>
      <p:sp>
        <p:nvSpPr>
          <p:cNvPr id="4" name="Slide Number Placeholder 3">
            <a:extLst>
              <a:ext uri="{FF2B5EF4-FFF2-40B4-BE49-F238E27FC236}">
                <a16:creationId xmlns:a16="http://schemas.microsoft.com/office/drawing/2014/main" id="{EB80D889-77D8-C684-2293-7F2DA9EFD008}"/>
              </a:ext>
            </a:extLst>
          </p:cNvPr>
          <p:cNvSpPr>
            <a:spLocks noGrp="1"/>
          </p:cNvSpPr>
          <p:nvPr>
            <p:ph type="sldNum" sz="quarter" idx="5"/>
          </p:nvPr>
        </p:nvSpPr>
        <p:spPr/>
        <p:txBody>
          <a:bodyPr/>
          <a:lstStyle/>
          <a:p>
            <a:fld id="{045E74FF-B95A-3049-B6BA-741949CDE00C}" type="slidenum">
              <a:rPr lang="en-US" smtClean="0"/>
              <a:t>19</a:t>
            </a:fld>
            <a:endParaRPr lang="en-US"/>
          </a:p>
        </p:txBody>
      </p:sp>
    </p:spTree>
    <p:extLst>
      <p:ext uri="{BB962C8B-B14F-4D97-AF65-F5344CB8AC3E}">
        <p14:creationId xmlns:p14="http://schemas.microsoft.com/office/powerpoint/2010/main" val="393630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FF1AC-9831-8329-9F4E-98526AFB1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58CA3-0763-BC14-2F54-C0E5F52F2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BE505-53F0-A84C-41F3-1BBEAB2BD3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92E0B2-488F-1608-61A3-7169FD49EC5F}"/>
              </a:ext>
            </a:extLst>
          </p:cNvPr>
          <p:cNvSpPr>
            <a:spLocks noGrp="1"/>
          </p:cNvSpPr>
          <p:nvPr>
            <p:ph type="sldNum" sz="quarter" idx="5"/>
          </p:nvPr>
        </p:nvSpPr>
        <p:spPr/>
        <p:txBody>
          <a:bodyPr/>
          <a:lstStyle/>
          <a:p>
            <a:fld id="{7F8305DC-CC3D-479A-8171-D767E3089694}" type="slidenum">
              <a:rPr lang="en-US" smtClean="0"/>
              <a:t>20</a:t>
            </a:fld>
            <a:endParaRPr lang="en-US"/>
          </a:p>
        </p:txBody>
      </p:sp>
    </p:spTree>
    <p:extLst>
      <p:ext uri="{BB962C8B-B14F-4D97-AF65-F5344CB8AC3E}">
        <p14:creationId xmlns:p14="http://schemas.microsoft.com/office/powerpoint/2010/main" val="2542263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8305DC-CC3D-479A-8171-D767E3089694}" type="slidenum">
              <a:rPr lang="en-US" smtClean="0"/>
              <a:t>21</a:t>
            </a:fld>
            <a:endParaRPr lang="en-US"/>
          </a:p>
        </p:txBody>
      </p:sp>
    </p:spTree>
    <p:extLst>
      <p:ext uri="{BB962C8B-B14F-4D97-AF65-F5344CB8AC3E}">
        <p14:creationId xmlns:p14="http://schemas.microsoft.com/office/powerpoint/2010/main" val="3705182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ASP.NET Core is your full stack web platform for .NET, providing everything you need to build modern web apps and scalable backend services. Whether you're building a beautiful Blazor UI with or scalable backend services, ASP.NET Core gives you everything in a single framework, including high-performance servers, built-in security features, and excellent tooling.</a:t>
            </a:r>
          </a:p>
        </p:txBody>
      </p:sp>
      <p:sp>
        <p:nvSpPr>
          <p:cNvPr id="4" name="Header Placeholder 3"/>
          <p:cNvSpPr>
            <a:spLocks noGrp="1"/>
          </p:cNvSpPr>
          <p:nvPr>
            <p:ph type="hdr" sz="quarter"/>
          </p:nvPr>
        </p:nvSpPr>
        <p:spPr/>
        <p:txBody>
          <a:bodyPr/>
          <a:lstStyle/>
          <a:p>
            <a:pPr defTabSz="94911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217"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latin typeface="Segoe UI" pitchFamily="34" charset="0"/>
              </a:rPr>
              <a:pPr defTabSz="949113">
                <a:defRPr/>
              </a:pPr>
              <a:t>11/21/2024 8:41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latin typeface="Segoe UI" pitchFamily="34" charset="0"/>
              </a:rPr>
              <a:pPr defTabSz="949113">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262030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ASP.NET Core in .NET 9 is loaded with new features and improvements.</a:t>
            </a:r>
            <a:endParaRPr lang="en-US">
              <a:cs typeface="Calibri" panose="020F0502020204030204"/>
            </a:endParaRPr>
          </a:p>
          <a:p>
            <a:endParaRPr lang="en-US">
              <a:cs typeface="+mn-lt"/>
            </a:endParaRPr>
          </a:p>
          <a:p>
            <a:r>
              <a:rPr lang="en-US"/>
              <a:t>First and foremost, the team has been focused on quality and fundamentals. This includes extensive work on performance, accessibility, and security. ASP.NET Core in .NET 9 is built to help ensure that your apps are secure by default and are ready to handle even the most demanding workloads.</a:t>
            </a:r>
            <a:endParaRPr lang="en-US">
              <a:cs typeface="Calibri"/>
            </a:endParaRPr>
          </a:p>
          <a:p>
            <a:endParaRPr lang="en-US">
              <a:cs typeface="+mn-lt"/>
            </a:endParaRPr>
          </a:p>
          <a:p>
            <a:r>
              <a:rPr lang="en-US"/>
              <a:t>We've also added a bunch of improvements to provide the best web development experience possible, including built-in </a:t>
            </a:r>
            <a:r>
              <a:rPr lang="en-US" err="1"/>
              <a:t>OpenAPI</a:t>
            </a:r>
            <a:r>
              <a:rPr lang="en-US"/>
              <a:t> support, lots of Blazor enhancements, and improved tooling &amp; debugging.</a:t>
            </a:r>
            <a:endParaRPr lang="en-US">
              <a:cs typeface="Calibri"/>
            </a:endParaRPr>
          </a:p>
          <a:p>
            <a:endParaRPr lang="en-US">
              <a:cs typeface="+mn-lt"/>
            </a:endParaRPr>
          </a:p>
          <a:p>
            <a:r>
              <a:rPr lang="en-US"/>
              <a:t>And when you then want to publish your ASP.NET Core app to the cloud, it's ready to go thanks to expanded support for ahead-of-time compilation, as well as improved monitoring &amp; tracing.</a:t>
            </a:r>
            <a:endParaRPr lang="en-US">
              <a:cs typeface="Calibri"/>
            </a:endParaRPr>
          </a:p>
          <a:p>
            <a:endParaRPr lang="en-US">
              <a:cs typeface="Calibri"/>
            </a:endParaRPr>
          </a:p>
          <a:p>
            <a:endParaRPr lang="en-US">
              <a:cs typeface="+mn-lt"/>
            </a:endParaRPr>
          </a:p>
          <a:p>
            <a:endParaRPr lang="en-US">
              <a:cs typeface="Calibri"/>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96302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fastest release of ASP.NET Core yet, providing industry leading performance.</a:t>
            </a:r>
          </a:p>
          <a:p>
            <a:endParaRPr lang="en-US">
              <a:cs typeface="+mn-lt"/>
            </a:endParaRPr>
          </a:p>
          <a:p>
            <a:r>
              <a:rPr lang="en-US"/>
              <a:t>You get higher throughput while using significantly less memory thanks to Adaptive Garbage Collection (GC).</a:t>
            </a:r>
          </a:p>
          <a:p>
            <a:endParaRPr lang="en-US">
              <a:cs typeface="+mn-lt"/>
            </a:endParaRPr>
          </a:p>
          <a:p>
            <a:r>
              <a:rPr lang="en-US" err="1"/>
              <a:t>Blazor</a:t>
            </a:r>
            <a:r>
              <a:rPr lang="en-US"/>
              <a:t> </a:t>
            </a:r>
            <a:r>
              <a:rPr lang="en-US" err="1"/>
              <a:t>WebAssembly</a:t>
            </a:r>
            <a:r>
              <a:rPr lang="en-US"/>
              <a:t> apps startup much faster, and </a:t>
            </a:r>
            <a:r>
              <a:rPr lang="en-US" err="1"/>
              <a:t>Blazor</a:t>
            </a:r>
            <a:r>
              <a:rPr lang="en-US"/>
              <a:t> Server apps are more responsive thanks to WebSocket message compression.</a:t>
            </a:r>
          </a:p>
          <a:p>
            <a:endParaRPr lang="en-US">
              <a:cs typeface="+mn-lt"/>
            </a:endParaRPr>
          </a:p>
          <a:p>
            <a:r>
              <a:rPr lang="en-US"/>
              <a:t>And all your static web assets are now automatically optimized with precompression and fingerprinting, so that they can be efficiently downloaded and cached.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take a look at some of these new features. Dan, do you want to show us what's new for the frontend?</a:t>
            </a:r>
          </a:p>
          <a:p>
            <a:endParaRPr lang="en-US"/>
          </a:p>
          <a:p>
            <a:endParaRPr lang="en-US" b="1">
              <a:cs typeface="Calibri" panose="020F0502020204030204"/>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342916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.NET Aspire is a collection of flexible tools, opinionated templates, and curated packages for modern developers. Aspire simplifies managing projects, resources, containers, microservices, and more – at development time while you write code. </a:t>
            </a:r>
          </a:p>
          <a:p>
            <a:pPr marL="0" marR="0">
              <a:spcBef>
                <a:spcPts val="0"/>
              </a:spcBef>
              <a:spcAft>
                <a:spcPts val="0"/>
              </a:spcAft>
            </a:pPr>
            <a:endParaRPr lang="en-US"/>
          </a:p>
          <a:p>
            <a:pPr marL="0" marR="0">
              <a:spcBef>
                <a:spcPts val="0"/>
              </a:spcBef>
              <a:spcAft>
                <a:spcPts val="0"/>
              </a:spcAft>
            </a:pPr>
            <a:r>
              <a:rPr lang="en-US"/>
              <a:t>Plus, Aspire gives you real-time insights into your app while you’re actively developing it – no more pushing to staging environments or production to see how your changes play with the rest of your stack.</a:t>
            </a:r>
          </a:p>
          <a:p>
            <a:pPr marL="0" marR="0">
              <a:spcBef>
                <a:spcPts val="0"/>
              </a:spcBef>
              <a:spcAft>
                <a:spcPts val="0"/>
              </a:spcAft>
            </a:pPr>
            <a:endParaRPr lang="en-US"/>
          </a:p>
          <a:p>
            <a:pPr marL="0" marR="0">
              <a:spcBef>
                <a:spcPts val="0"/>
              </a:spcBef>
              <a:spcAft>
                <a:spcPts val="0"/>
              </a:spcAft>
            </a:pPr>
            <a:r>
              <a:rPr lang="en-US"/>
              <a:t>We’ve worked with a bunch of popular cloud library and service authors to create integrations that simplify setting up and managing all of the various resources we need to build production apps at scale, and to help you build secure-by-default apps in a world where cyberattacks just don’t stop.</a:t>
            </a:r>
          </a:p>
          <a:p>
            <a:pPr marL="0" marR="0">
              <a:spcBef>
                <a:spcPts val="0"/>
              </a:spcBef>
              <a:spcAft>
                <a:spcPts val="0"/>
              </a:spcAft>
            </a:pPr>
            <a:endParaRPr lang="en-US"/>
          </a:p>
          <a:p>
            <a:pPr marL="0" marR="0">
              <a:spcBef>
                <a:spcPts val="0"/>
              </a:spcBef>
              <a:spcAft>
                <a:spcPts val="0"/>
              </a:spcAft>
            </a:pPr>
            <a:r>
              <a:rPr lang="en-US"/>
              <a:t>We’ve also worked with teams in Azure and AWS to simplify basic deployments to get your apps up and running, and your fixes shipped to your customers, faster than ever. </a:t>
            </a:r>
          </a:p>
          <a:p>
            <a:pPr marL="0" marR="0">
              <a:spcBef>
                <a:spcPts val="0"/>
              </a:spcBef>
              <a:spcAft>
                <a:spcPts val="0"/>
              </a:spcAft>
            </a:pPr>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8A67E-E3B5-EAAA-F867-E700A1791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82CF0-6081-DB12-3776-1C0BE305B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931475-BCFF-DFCB-EFFC-202CB9331306}"/>
              </a:ext>
            </a:extLst>
          </p:cNvPr>
          <p:cNvSpPr>
            <a:spLocks noGrp="1"/>
          </p:cNvSpPr>
          <p:nvPr>
            <p:ph type="body" idx="1"/>
          </p:nvPr>
        </p:nvSpPr>
        <p:spPr/>
        <p:txBody>
          <a:bodyPr/>
          <a:lstStyle/>
          <a:p>
            <a:r>
              <a:rPr lang="en-US">
                <a:solidFill>
                  <a:srgbClr val="CCCCCC"/>
                </a:solidFill>
                <a:cs typeface="Calibri"/>
              </a:rPr>
              <a:t>Start with a Blazor Web App that calls an API</a:t>
            </a:r>
          </a:p>
          <a:p>
            <a:endParaRPr lang="en-US">
              <a:solidFill>
                <a:srgbClr val="CCCCCC"/>
              </a:solidFill>
              <a:cs typeface="Calibri"/>
            </a:endParaRPr>
          </a:p>
        </p:txBody>
      </p:sp>
      <p:sp>
        <p:nvSpPr>
          <p:cNvPr id="4" name="Slide Number Placeholder 3">
            <a:extLst>
              <a:ext uri="{FF2B5EF4-FFF2-40B4-BE49-F238E27FC236}">
                <a16:creationId xmlns:a16="http://schemas.microsoft.com/office/drawing/2014/main" id="{1C25CF69-907D-D84D-98F8-546D6CA6F6E6}"/>
              </a:ext>
            </a:extLst>
          </p:cNvPr>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708282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CCCCCC"/>
                </a:solidFill>
                <a:cs typeface="Calibri"/>
              </a:rPr>
              <a:t>Detect render mode at runtime</a:t>
            </a:r>
          </a:p>
          <a:p>
            <a:r>
              <a:rPr lang="en-US">
                <a:solidFill>
                  <a:srgbClr val="CCCCCC"/>
                </a:solidFill>
                <a:cs typeface="Calibri"/>
              </a:rPr>
              <a:t>Improved reconnection experience</a:t>
            </a:r>
          </a:p>
          <a:p>
            <a:endParaRPr lang="en-US">
              <a:solidFill>
                <a:srgbClr val="CCCCCC"/>
              </a:solidFill>
              <a:cs typeface="Calibri"/>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383579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Aspen Publishing uses Blazor to build their new LEAF learning app. With a small ambitious team, they were able to deliver web, mobile, and desktop experiences that give law students access to Aspen’s extensive learning library. They used Azure AI speech synthesis to generate smooth natural sounding narration so that s</a:t>
            </a:r>
            <a:r>
              <a:rPr lang="en-US" b="0" i="0" dirty="0">
                <a:solidFill>
                  <a:srgbClr val="242427"/>
                </a:solidFill>
                <a:effectLst/>
                <a:latin typeface="Montserrat" panose="00000500000000000000" pitchFamily="2" charset="0"/>
              </a:rPr>
              <a:t>tudents can immerse themselves in a dynamic learning environment while on the go. By using .NET as a common platform, they were able to more easily onboard developers onto the project and help them get productive fast.</a:t>
            </a:r>
            <a:endParaRPr lang="en-US" dirty="0"/>
          </a:p>
          <a:p>
            <a:endParaRPr lang="en-US" dirty="0"/>
          </a:p>
        </p:txBody>
      </p:sp>
      <p:sp>
        <p:nvSpPr>
          <p:cNvPr id="4" name="Slide Number Placeholder 3"/>
          <p:cNvSpPr>
            <a:spLocks noGrp="1"/>
          </p:cNvSpPr>
          <p:nvPr>
            <p:ph type="sldNum" sz="quarter" idx="5"/>
          </p:nvPr>
        </p:nvSpPr>
        <p:spPr/>
        <p:txBody>
          <a:bodyPr/>
          <a:lstStyle/>
          <a:p>
            <a:fld id="{67DCC047-391D-48C1-A0CA-CA70A1CA1A50}" type="slidenum">
              <a:rPr lang="en-US" smtClean="0"/>
              <a:t>10</a:t>
            </a:fld>
            <a:endParaRPr lang="en-US"/>
          </a:p>
        </p:txBody>
      </p:sp>
    </p:spTree>
    <p:extLst>
      <p:ext uri="{BB962C8B-B14F-4D97-AF65-F5344CB8AC3E}">
        <p14:creationId xmlns:p14="http://schemas.microsoft.com/office/powerpoint/2010/main" val="753748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4D29C-C692-AD0A-59E1-3E2CEDAA9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61B6B-550C-2907-A9E6-E54E6D02B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1B4CC5-4373-3797-4798-32D56A33BD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010734-8F87-5897-A679-E0B53839A57D}"/>
              </a:ext>
            </a:extLst>
          </p:cNvPr>
          <p:cNvSpPr>
            <a:spLocks noGrp="1"/>
          </p:cNvSpPr>
          <p:nvPr>
            <p:ph type="sldNum" sz="quarter" idx="5"/>
          </p:nvPr>
        </p:nvSpPr>
        <p:spPr/>
        <p:txBody>
          <a:bodyPr/>
          <a:lstStyle/>
          <a:p>
            <a:fld id="{6F609DCD-38B9-4CAA-A10D-406D26B56706}" type="slidenum">
              <a:rPr lang="en-GB" smtClean="0"/>
              <a:t>11</a:t>
            </a:fld>
            <a:endParaRPr lang="en-GB"/>
          </a:p>
        </p:txBody>
      </p:sp>
    </p:spTree>
    <p:extLst>
      <p:ext uri="{BB962C8B-B14F-4D97-AF65-F5344CB8AC3E}">
        <p14:creationId xmlns:p14="http://schemas.microsoft.com/office/powerpoint/2010/main" val="24990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3874907"/>
          </a:xfrm>
        </p:spPr>
        <p:txBody>
          <a:bodyPr vert="horz" wrap="square" lIns="0" tIns="0" rIns="0" bIns="0" rtlCol="0">
            <a:spAutoFit/>
          </a:bodyPr>
          <a:lstStyle>
            <a:lvl1pPr marL="0" indent="0">
              <a:buClr>
                <a:schemeClr val="accent5"/>
              </a:buClr>
              <a:buFontTx/>
              <a:buNone/>
              <a:defRPr lang="en-US" sz="24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baseline="0" dirty="0">
                <a:solidFill>
                  <a:schemeClr val="bg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598488" marR="0" lvl="1"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11/21/2024</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2631971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 sentence - 3">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422028"/>
            <a:ext cx="11018520" cy="615553"/>
          </a:xfrm>
        </p:spPr>
        <p:txBody>
          <a:bodyPr/>
          <a:lstStyle>
            <a:lvl1pPr algn="ctr">
              <a:defRPr>
                <a:solidFill>
                  <a:schemeClr val="bg1"/>
                </a:solidFill>
              </a:defRPr>
            </a:lvl1pPr>
          </a:lstStyle>
          <a:p>
            <a:r>
              <a:rPr lang="en-US"/>
              <a:t>Lorem ipsum dolor sit amet</a:t>
            </a:r>
          </a:p>
        </p:txBody>
      </p:sp>
    </p:spTree>
    <p:extLst>
      <p:ext uri="{BB962C8B-B14F-4D97-AF65-F5344CB8AC3E}">
        <p14:creationId xmlns:p14="http://schemas.microsoft.com/office/powerpoint/2010/main" val="1504556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1633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48780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1 paragraph -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BE63B-0D5B-FCEF-9D18-A0FAA75F414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1F083FE2-5294-93FA-DEB1-2930F5F838B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3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3944850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itle/quote/image right">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9C776D-0B0A-055D-CA70-40BDA2B77A8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051" y="3438427"/>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3A869C8B-6D1C-5F72-5874-6EF0B4162B6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D1A77B2-A988-B9A1-DE55-3FD25E9F57D1}"/>
              </a:ext>
            </a:extLst>
          </p:cNvPr>
          <p:cNvSpPr>
            <a:spLocks noGrp="1"/>
          </p:cNvSpPr>
          <p:nvPr>
            <p:ph type="pic" sz="quarter" idx="18" hasCustomPrompt="1"/>
          </p:nvPr>
        </p:nvSpPr>
        <p:spPr bwMode="ltGray">
          <a:xfrm>
            <a:off x="7102333" y="1853587"/>
            <a:ext cx="3760469" cy="3760470"/>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018914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5">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655" r:id="rId39"/>
    <p:sldLayoutId id="2147485725" r:id="rId40"/>
    <p:sldLayoutId id="2147485722" r:id="rId41"/>
    <p:sldLayoutId id="2147485638" r:id="rId42"/>
    <p:sldLayoutId id="2147485735" r:id="rId43"/>
    <p:sldLayoutId id="2147485736" r:id="rId44"/>
    <p:sldLayoutId id="2147485737" r:id="rId45"/>
    <p:sldLayoutId id="2147485738" r:id="rId46"/>
    <p:sldLayoutId id="2147485739" r:id="rId47"/>
    <p:sldLayoutId id="2147485740" r:id="rId48"/>
    <p:sldLayoutId id="2147485850" r:id="rId49"/>
    <p:sldLayoutId id="2147485851" r:id="rId50"/>
    <p:sldLayoutId id="2147485852" r:id="rId51"/>
    <p:sldLayoutId id="2147485855" r:id="rId52"/>
    <p:sldLayoutId id="2147485856" r:id="rId53"/>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hyperlink" Target="https://aspenpublishing.com/pages/leaf-from-aspen" TargetMode="External"/><Relationship Id="rId2" Type="http://schemas.openxmlformats.org/officeDocument/2006/relationships/notesSlide" Target="../notesSlides/notesSlide8.xml"/><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svg"/><Relationship Id="rId2" Type="http://schemas.openxmlformats.org/officeDocument/2006/relationships/notesSlide" Target="../notesSlides/notesSlide15.xml"/><Relationship Id="rId1" Type="http://schemas.openxmlformats.org/officeDocument/2006/relationships/slideLayout" Target="../slideLayouts/slideLayout49.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hyperlink" Target="https://aka.ms/get-dotnet-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hyperlink" Target="https://dot.net/aspir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ka.ms/blazor/fluentui" TargetMode="External"/><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582170" y="1161176"/>
            <a:ext cx="7418829" cy="2954655"/>
          </a:xfrm>
        </p:spPr>
        <p:txBody>
          <a:bodyPr/>
          <a:lstStyle/>
          <a:p>
            <a:pPr>
              <a:lnSpc>
                <a:spcPct val="100000"/>
              </a:lnSpc>
            </a:pPr>
            <a:r>
              <a:rPr lang="en-US" sz="4800" spc="-3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Modern web development with ASP.NET Core &amp; Blazor in .NET 9</a:t>
            </a:r>
            <a:endParaRPr lang="en-US" sz="4800"/>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582613" y="4345640"/>
            <a:ext cx="5430837" cy="941796"/>
          </a:xfrm>
        </p:spPr>
        <p:txBody>
          <a:bodyPr/>
          <a:lstStyle/>
          <a:p>
            <a:r>
              <a:rPr lang="en-US">
                <a:latin typeface="Open Sans"/>
                <a:ea typeface="Open Sans"/>
                <a:cs typeface="Open Sans"/>
              </a:rPr>
              <a:t>Daniel Roth</a:t>
            </a:r>
          </a:p>
          <a:p>
            <a:r>
              <a:rPr lang="en-US">
                <a:latin typeface="Open Sans"/>
                <a:ea typeface="Open Sans"/>
                <a:cs typeface="Open Sans"/>
              </a:rPr>
              <a:t>Principal Product Manager</a:t>
            </a:r>
          </a:p>
          <a:p>
            <a:r>
              <a:rPr lang="en-US">
                <a:latin typeface="Open Sans"/>
                <a:ea typeface="Open Sans"/>
                <a:cs typeface="Open Sans"/>
              </a:rPr>
              <a:t>Microsoft</a:t>
            </a:r>
            <a:endParaRPr lang="en-US"/>
          </a:p>
        </p:txBody>
      </p:sp>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081912-23D7-281B-C6C7-5316A18BAED1}"/>
              </a:ext>
            </a:extLst>
          </p:cNvPr>
          <p:cNvSpPr>
            <a:spLocks noGrp="1"/>
          </p:cNvSpPr>
          <p:nvPr>
            <p:ph type="body" sz="quarter" idx="17"/>
          </p:nvPr>
        </p:nvSpPr>
        <p:spPr>
          <a:xfrm>
            <a:off x="1459541" y="2433739"/>
            <a:ext cx="4451089" cy="1661993"/>
          </a:xfrm>
        </p:spPr>
        <p:txBody>
          <a:bodyPr/>
          <a:lstStyle/>
          <a:p>
            <a:r>
              <a:rPr lang="en-US" sz="1800" b="0" dirty="0">
                <a:solidFill>
                  <a:srgbClr val="000000"/>
                </a:solidFill>
                <a:effectLst/>
              </a:rPr>
              <a:t>Overall, amazing experience! I have people that have never touched mobile apps, never touched web apps, but are now able to </a:t>
            </a:r>
            <a:r>
              <a:rPr lang="en-US" sz="1800" dirty="0">
                <a:solidFill>
                  <a:srgbClr val="000000"/>
                </a:solidFill>
                <a:effectLst/>
              </a:rPr>
              <a:t>use .NET MAUI &amp; Blazor to develop delightful mobile &amp; web experiences</a:t>
            </a:r>
            <a:r>
              <a:rPr lang="en-US" sz="1800" b="0" dirty="0">
                <a:solidFill>
                  <a:srgbClr val="000000"/>
                </a:solidFill>
                <a:effectLst/>
              </a:rPr>
              <a:t>.</a:t>
            </a:r>
            <a:endParaRPr lang="en-US" b="0" dirty="0"/>
          </a:p>
        </p:txBody>
      </p:sp>
      <p:sp>
        <p:nvSpPr>
          <p:cNvPr id="4" name="Text Placeholder 3">
            <a:extLst>
              <a:ext uri="{FF2B5EF4-FFF2-40B4-BE49-F238E27FC236}">
                <a16:creationId xmlns:a16="http://schemas.microsoft.com/office/drawing/2014/main" id="{61FFBDD8-2AE1-F335-1211-2CB120FA06AD}"/>
              </a:ext>
            </a:extLst>
          </p:cNvPr>
          <p:cNvSpPr>
            <a:spLocks noGrp="1"/>
          </p:cNvSpPr>
          <p:nvPr>
            <p:ph type="body" sz="quarter" idx="12"/>
          </p:nvPr>
        </p:nvSpPr>
        <p:spPr>
          <a:xfrm>
            <a:off x="1459540" y="4330279"/>
            <a:ext cx="4451089" cy="184666"/>
          </a:xfrm>
        </p:spPr>
        <p:txBody>
          <a:bodyPr/>
          <a:lstStyle/>
          <a:p>
            <a:r>
              <a:rPr lang="en-US"/>
              <a:t>Hassan Habib, Director of Engineering, Aspen Publishing</a:t>
            </a:r>
          </a:p>
        </p:txBody>
      </p:sp>
      <p:sp>
        <p:nvSpPr>
          <p:cNvPr id="5" name="Title 4">
            <a:extLst>
              <a:ext uri="{FF2B5EF4-FFF2-40B4-BE49-F238E27FC236}">
                <a16:creationId xmlns:a16="http://schemas.microsoft.com/office/drawing/2014/main" id="{CD1288B0-5D5E-7B86-7A10-335D8C4E60B9}"/>
              </a:ext>
            </a:extLst>
          </p:cNvPr>
          <p:cNvSpPr>
            <a:spLocks noGrp="1"/>
          </p:cNvSpPr>
          <p:nvPr>
            <p:ph type="title"/>
          </p:nvPr>
        </p:nvSpPr>
        <p:spPr/>
        <p:txBody>
          <a:bodyPr/>
          <a:lstStyle/>
          <a:p>
            <a:r>
              <a:rPr lang="en-US" dirty="0"/>
              <a:t>LEAF from Aspen</a:t>
            </a:r>
          </a:p>
        </p:txBody>
      </p:sp>
      <p:sp>
        <p:nvSpPr>
          <p:cNvPr id="30" name="Text Placeholder 1">
            <a:extLst>
              <a:ext uri="{FF2B5EF4-FFF2-40B4-BE49-F238E27FC236}">
                <a16:creationId xmlns:a16="http://schemas.microsoft.com/office/drawing/2014/main" id="{31228802-6410-7B04-96DE-D96ED1929828}"/>
              </a:ext>
            </a:extLst>
          </p:cNvPr>
          <p:cNvSpPr txBox="1">
            <a:spLocks/>
          </p:cNvSpPr>
          <p:nvPr/>
        </p:nvSpPr>
        <p:spPr>
          <a:xfrm>
            <a:off x="570676" y="1195141"/>
            <a:ext cx="9487723"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00000">
                      <a:schemeClr val="accent2"/>
                    </a:gs>
                    <a:gs pos="4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D502A9"/>
              </a:buClr>
              <a:buSzPct val="90000"/>
              <a:buFontTx/>
              <a:buNone/>
              <a:tabLst/>
              <a:defRPr/>
            </a:pPr>
            <a:r>
              <a:rPr kumimoji="0" lang="en-US" sz="1800" b="1" i="0" u="none" strike="noStrike" kern="1200" cap="none" spc="0" normalizeH="0" baseline="0" noProof="0" dirty="0">
                <a:ln>
                  <a:noFill/>
                </a:ln>
                <a:gradFill>
                  <a:gsLst>
                    <a:gs pos="100000">
                      <a:srgbClr val="D502A9"/>
                    </a:gs>
                    <a:gs pos="40000">
                      <a:srgbClr val="4F2BD3"/>
                    </a:gs>
                  </a:gsLst>
                  <a:lin ang="4200000" scaled="0"/>
                </a:gra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AI-powered learning for law students built with Blazor, .NET MAUI, &amp; Azure AI</a:t>
            </a:r>
            <a:endParaRPr kumimoji="0" lang="en-US" sz="1800" b="1" i="0" u="none" strike="noStrike" kern="1200" cap="none" spc="0" normalizeH="0" baseline="0" noProof="0" dirty="0">
              <a:ln>
                <a:noFill/>
              </a:ln>
              <a:gradFill>
                <a:gsLst>
                  <a:gs pos="100000">
                    <a:srgbClr val="D502A9"/>
                  </a:gs>
                  <a:gs pos="40000">
                    <a:srgbClr val="4F2BD3"/>
                  </a:gs>
                </a:gsLst>
                <a:lin ang="4200000" scaled="0"/>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34" name="TextBox 33">
            <a:extLst>
              <a:ext uri="{FF2B5EF4-FFF2-40B4-BE49-F238E27FC236}">
                <a16:creationId xmlns:a16="http://schemas.microsoft.com/office/drawing/2014/main" id="{F2ECD074-B436-CFDC-C0D0-86BDD9B071A6}"/>
              </a:ext>
            </a:extLst>
          </p:cNvPr>
          <p:cNvSpPr txBox="1"/>
          <p:nvPr/>
        </p:nvSpPr>
        <p:spPr>
          <a:xfrm>
            <a:off x="2973666" y="5645354"/>
            <a:ext cx="6481286" cy="369332"/>
          </a:xfrm>
          <a:prstGeom prst="rect">
            <a:avLst/>
          </a:prstGeom>
          <a:noFill/>
        </p:spPr>
        <p:txBody>
          <a:bodyPr wrap="square">
            <a:spAutoFit/>
          </a:bodyPr>
          <a:lstStyle/>
          <a:p>
            <a:pPr marL="0" marR="0"/>
            <a:r>
              <a:rPr lang="en-US" sz="1800" u="sng" dirty="0">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hlinkClick r:id="rId3"/>
              </a:rPr>
              <a:t>https://aspenpublishing.com/pages/leaf-from-aspen</a:t>
            </a:r>
            <a:r>
              <a:rPr lang="en-US" sz="1800" u="sng" dirty="0">
                <a:solidFill>
                  <a:srgbClr val="000000"/>
                </a:solidFill>
                <a:effectLst/>
                <a:latin typeface="Open Sans Light" panose="020B0306030504020204" pitchFamily="34" charset="0"/>
                <a:ea typeface="Open Sans Light" panose="020B0306030504020204" pitchFamily="34" charset="0"/>
                <a:cs typeface="Open Sans Light" panose="020B0306030504020204" pitchFamily="34" charset="0"/>
              </a:rPr>
              <a:t> </a:t>
            </a:r>
            <a:endParaRPr lang="en-US" sz="1800" dirty="0">
              <a:effectLst/>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8" name="Picture 37">
            <a:extLst>
              <a:ext uri="{FF2B5EF4-FFF2-40B4-BE49-F238E27FC236}">
                <a16:creationId xmlns:a16="http://schemas.microsoft.com/office/drawing/2014/main" id="{C9368DE7-2276-26D6-9287-96E56A137BB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931348" y="493718"/>
            <a:ext cx="1657849" cy="472172"/>
          </a:xfrm>
          <a:prstGeom prst="rect">
            <a:avLst/>
          </a:prstGeom>
        </p:spPr>
      </p:pic>
      <p:pic>
        <p:nvPicPr>
          <p:cNvPr id="6" name="Picture 5" descr="A person holding a phone&#10;&#10;Description automatically generated">
            <a:extLst>
              <a:ext uri="{FF2B5EF4-FFF2-40B4-BE49-F238E27FC236}">
                <a16:creationId xmlns:a16="http://schemas.microsoft.com/office/drawing/2014/main" id="{DC214D05-6CD0-AE49-A467-E85FFC1F0CE7}"/>
              </a:ext>
            </a:extLst>
          </p:cNvPr>
          <p:cNvPicPr>
            <a:picLocks noChangeAspect="1"/>
          </p:cNvPicPr>
          <p:nvPr/>
        </p:nvPicPr>
        <p:blipFill>
          <a:blip r:embed="rId6"/>
          <a:stretch>
            <a:fillRect/>
          </a:stretch>
        </p:blipFill>
        <p:spPr>
          <a:xfrm>
            <a:off x="6214309" y="1989854"/>
            <a:ext cx="5374888" cy="3234887"/>
          </a:xfrm>
          <a:prstGeom prst="rect">
            <a:avLst/>
          </a:prstGeom>
        </p:spPr>
      </p:pic>
    </p:spTree>
    <p:extLst>
      <p:ext uri="{BB962C8B-B14F-4D97-AF65-F5344CB8AC3E}">
        <p14:creationId xmlns:p14="http://schemas.microsoft.com/office/powerpoint/2010/main" val="32250647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9DD5-CC5D-F774-52BA-0EA003F18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E5E6C-39BB-D067-26D0-0DB124579407}"/>
              </a:ext>
            </a:extLst>
          </p:cNvPr>
          <p:cNvSpPr>
            <a:spLocks noGrp="1"/>
          </p:cNvSpPr>
          <p:nvPr>
            <p:ph type="title"/>
          </p:nvPr>
        </p:nvSpPr>
        <p:spPr/>
        <p:txBody>
          <a:bodyPr wrap="square" anchor="t">
            <a:normAutofit fontScale="90000"/>
          </a:bodyPr>
          <a:lstStyle/>
          <a:p>
            <a:r>
              <a:rPr lang="en-US"/>
              <a:t>Optimized static web assets</a:t>
            </a:r>
          </a:p>
        </p:txBody>
      </p:sp>
      <p:sp>
        <p:nvSpPr>
          <p:cNvPr id="9" name="Content Placeholder 8">
            <a:extLst>
              <a:ext uri="{FF2B5EF4-FFF2-40B4-BE49-F238E27FC236}">
                <a16:creationId xmlns:a16="http://schemas.microsoft.com/office/drawing/2014/main" id="{5307CA01-869A-0432-3718-124C1EA84480}"/>
              </a:ext>
            </a:extLst>
          </p:cNvPr>
          <p:cNvSpPr>
            <a:spLocks noGrp="1"/>
          </p:cNvSpPr>
          <p:nvPr>
            <p:ph type="body" sz="quarter" idx="14"/>
          </p:nvPr>
        </p:nvSpPr>
        <p:spPr>
          <a:xfrm>
            <a:off x="570676" y="1858676"/>
            <a:ext cx="11018520" cy="3283065"/>
          </a:xfrm>
        </p:spPr>
        <p:txBody>
          <a:bodyPr wrap="square">
            <a:normAutofit/>
          </a:bodyPr>
          <a:lstStyle/>
          <a:p>
            <a:pPr marL="171450" indent="-171450">
              <a:buFont typeface="Arial" panose="020B0604020202020204" pitchFamily="34" charset="0"/>
              <a:buChar char="•"/>
            </a:pPr>
            <a:r>
              <a:rPr lang="en-US" sz="2400" b="1" dirty="0"/>
              <a:t>Precompression</a:t>
            </a:r>
            <a:r>
              <a:rPr lang="en-US" sz="2400" dirty="0"/>
              <a:t>: </a:t>
            </a:r>
            <a:r>
              <a:rPr lang="en-US" sz="2400" dirty="0" err="1"/>
              <a:t>Precompress</a:t>
            </a:r>
            <a:r>
              <a:rPr lang="en-US" sz="2400" dirty="0"/>
              <a:t> all uncompressed static assets.</a:t>
            </a:r>
          </a:p>
          <a:p>
            <a:pPr marL="171450" indent="-171450">
              <a:buFont typeface="Arial" panose="020B0604020202020204" pitchFamily="34" charset="0"/>
              <a:buChar char="•"/>
            </a:pPr>
            <a:r>
              <a:rPr lang="en-US" sz="2400" b="1" dirty="0"/>
              <a:t>Fingerprinting</a:t>
            </a:r>
            <a:r>
              <a:rPr lang="en-US" sz="2400" dirty="0"/>
              <a:t>: Add unique hashes to file names on publish.</a:t>
            </a:r>
          </a:p>
          <a:p>
            <a:pPr marL="171450" indent="-171450">
              <a:buFont typeface="Arial" panose="020B0604020202020204" pitchFamily="34" charset="0"/>
              <a:buChar char="•"/>
            </a:pPr>
            <a:r>
              <a:rPr lang="en-US" sz="2400" b="1" dirty="0"/>
              <a:t>Caching</a:t>
            </a:r>
            <a:r>
              <a:rPr lang="en-US" sz="2400" dirty="0"/>
              <a:t>: Serve static web assets once and avoid servicing stale assets.</a:t>
            </a:r>
          </a:p>
          <a:p>
            <a:pPr marL="171450" indent="-171450">
              <a:buFont typeface="Arial" panose="020B0604020202020204" pitchFamily="34" charset="0"/>
              <a:buChar char="•"/>
            </a:pPr>
            <a:r>
              <a:rPr lang="en-US" sz="2400" b="1" dirty="0"/>
              <a:t>Endpoint routing</a:t>
            </a:r>
            <a:r>
              <a:rPr lang="en-US" sz="2400" dirty="0"/>
              <a:t>: Surface static assets as endpoints to support endpoint aware features (authorization, etc.)</a:t>
            </a:r>
            <a:endParaRPr lang="en-US" sz="2400" b="1" dirty="0"/>
          </a:p>
        </p:txBody>
      </p:sp>
    </p:spTree>
    <p:extLst>
      <p:ext uri="{BB962C8B-B14F-4D97-AF65-F5344CB8AC3E}">
        <p14:creationId xmlns:p14="http://schemas.microsoft.com/office/powerpoint/2010/main" val="21050339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7455-ABB7-4603-29A0-883F81D4E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EAA551-A68D-7B82-4A02-402F231C3456}"/>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2221F221-EB5F-A187-5106-D44DB87FD567}"/>
              </a:ext>
            </a:extLst>
          </p:cNvPr>
          <p:cNvSpPr>
            <a:spLocks noGrp="1"/>
          </p:cNvSpPr>
          <p:nvPr>
            <p:ph type="body" sz="quarter" idx="10"/>
          </p:nvPr>
        </p:nvSpPr>
        <p:spPr>
          <a:xfrm>
            <a:off x="582613" y="3713931"/>
            <a:ext cx="5831937" cy="492443"/>
          </a:xfrm>
        </p:spPr>
        <p:txBody>
          <a:bodyPr/>
          <a:lstStyle/>
          <a:p>
            <a:r>
              <a:rPr lang="en-US">
                <a:latin typeface="Open Sans"/>
                <a:ea typeface="Open Sans"/>
                <a:cs typeface="Open Sans"/>
              </a:rPr>
              <a:t>Static web assets</a:t>
            </a:r>
            <a:endParaRPr lang="en-US"/>
          </a:p>
        </p:txBody>
      </p:sp>
    </p:spTree>
    <p:extLst>
      <p:ext uri="{BB962C8B-B14F-4D97-AF65-F5344CB8AC3E}">
        <p14:creationId xmlns:p14="http://schemas.microsoft.com/office/powerpoint/2010/main" val="1309240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8A28D-5091-387B-56C1-08EF4A5744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A3344-DAF0-6DBC-98E9-3BAD87DA6E12}"/>
              </a:ext>
            </a:extLst>
          </p:cNvPr>
          <p:cNvSpPr>
            <a:spLocks noGrp="1"/>
          </p:cNvSpPr>
          <p:nvPr>
            <p:ph type="title"/>
          </p:nvPr>
        </p:nvSpPr>
        <p:spPr>
          <a:xfrm>
            <a:off x="570677" y="422028"/>
            <a:ext cx="11018520" cy="615553"/>
          </a:xfrm>
        </p:spPr>
        <p:txBody>
          <a:bodyPr/>
          <a:lstStyle/>
          <a:p>
            <a:r>
              <a:rPr lang="en-US"/>
              <a:t>Built-in </a:t>
            </a:r>
            <a:r>
              <a:rPr lang="en-US" err="1"/>
              <a:t>OpenAPI</a:t>
            </a:r>
            <a:r>
              <a:rPr lang="en-US"/>
              <a:t> support</a:t>
            </a:r>
          </a:p>
        </p:txBody>
      </p:sp>
      <p:sp>
        <p:nvSpPr>
          <p:cNvPr id="3" name="Content Placeholder 2">
            <a:extLst>
              <a:ext uri="{FF2B5EF4-FFF2-40B4-BE49-F238E27FC236}">
                <a16:creationId xmlns:a16="http://schemas.microsoft.com/office/drawing/2014/main" id="{52077A3B-65F4-D26B-DE18-D1C494AC3220}"/>
              </a:ext>
            </a:extLst>
          </p:cNvPr>
          <p:cNvSpPr>
            <a:spLocks noGrp="1"/>
          </p:cNvSpPr>
          <p:nvPr>
            <p:ph type="body" sz="quarter" idx="14"/>
          </p:nvPr>
        </p:nvSpPr>
        <p:spPr>
          <a:xfrm>
            <a:off x="570676" y="1858677"/>
            <a:ext cx="11018519" cy="2142125"/>
          </a:xfrm>
        </p:spPr>
        <p:txBody>
          <a:bodyPr/>
          <a:lstStyle/>
          <a:p>
            <a:pPr marL="171450" indent="-171450">
              <a:buFont typeface="Arial" panose="020B0604020202020204" pitchFamily="34" charset="0"/>
              <a:buChar char="•"/>
            </a:pPr>
            <a:r>
              <a:rPr lang="en-US" sz="2400" err="1"/>
              <a:t>OpenAPI</a:t>
            </a:r>
            <a:r>
              <a:rPr lang="en-US" sz="2400"/>
              <a:t> document generation for minimal and controller-based APIs</a:t>
            </a:r>
          </a:p>
          <a:p>
            <a:pPr marL="171450" indent="-171450">
              <a:buFont typeface="Arial" panose="020B0604020202020204" pitchFamily="34" charset="0"/>
              <a:buChar char="•"/>
            </a:pPr>
            <a:r>
              <a:rPr lang="en-US" sz="2400"/>
              <a:t>Runtime &amp; build-time document generation</a:t>
            </a:r>
          </a:p>
          <a:p>
            <a:pPr marL="171450" indent="-171450">
              <a:buFont typeface="Arial" panose="020B0604020202020204" pitchFamily="34" charset="0"/>
              <a:buChar char="•"/>
            </a:pPr>
            <a:r>
              <a:rPr lang="en-US" sz="2400"/>
              <a:t>Customize document generation via transformers</a:t>
            </a:r>
          </a:p>
          <a:p>
            <a:pPr marL="171450" indent="-171450">
              <a:buFont typeface="Arial" panose="020B0604020202020204" pitchFamily="34" charset="0"/>
              <a:buChar char="•"/>
            </a:pPr>
            <a:r>
              <a:rPr lang="en-US"/>
              <a:t>Works with existing </a:t>
            </a:r>
            <a:r>
              <a:rPr lang="en-US" sz="2400"/>
              <a:t>testing UIs and libraries</a:t>
            </a:r>
          </a:p>
          <a:p>
            <a:pPr marL="171450" indent="-171450">
              <a:buFont typeface="Arial" panose="020B0604020202020204" pitchFamily="34" charset="0"/>
              <a:buChar char="•"/>
            </a:pPr>
            <a:r>
              <a:rPr lang="en-US" sz="2400"/>
              <a:t>Native AOT-compatible</a:t>
            </a:r>
          </a:p>
        </p:txBody>
      </p:sp>
    </p:spTree>
    <p:extLst>
      <p:ext uri="{BB962C8B-B14F-4D97-AF65-F5344CB8AC3E}">
        <p14:creationId xmlns:p14="http://schemas.microsoft.com/office/powerpoint/2010/main" val="37884526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67F7A-856E-D554-4EED-FB8B52BE2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8145E-3844-0936-E6EC-9E9D72166E20}"/>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6213B2E4-D7AF-7599-27A7-DC4A12B30F59}"/>
              </a:ext>
            </a:extLst>
          </p:cNvPr>
          <p:cNvSpPr>
            <a:spLocks noGrp="1"/>
          </p:cNvSpPr>
          <p:nvPr>
            <p:ph type="body" sz="quarter" idx="10"/>
          </p:nvPr>
        </p:nvSpPr>
        <p:spPr/>
        <p:txBody>
          <a:bodyPr/>
          <a:lstStyle/>
          <a:p>
            <a:r>
              <a:rPr lang="en-US" err="1">
                <a:latin typeface="Open Sans"/>
                <a:ea typeface="Open Sans"/>
                <a:cs typeface="Open Sans"/>
              </a:rPr>
              <a:t>OpenAPI</a:t>
            </a:r>
            <a:endParaRPr lang="en-US"/>
          </a:p>
        </p:txBody>
      </p:sp>
    </p:spTree>
    <p:extLst>
      <p:ext uri="{BB962C8B-B14F-4D97-AF65-F5344CB8AC3E}">
        <p14:creationId xmlns:p14="http://schemas.microsoft.com/office/powerpoint/2010/main" val="32947269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5C6DE-2A1E-3DC7-578E-82E2A4140F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5E5B3-0218-55F2-F018-A01A9058445B}"/>
              </a:ext>
            </a:extLst>
          </p:cNvPr>
          <p:cNvSpPr>
            <a:spLocks noGrp="1"/>
          </p:cNvSpPr>
          <p:nvPr>
            <p:ph type="title"/>
          </p:nvPr>
        </p:nvSpPr>
        <p:spPr>
          <a:xfrm>
            <a:off x="570677" y="422028"/>
            <a:ext cx="11018520" cy="615553"/>
          </a:xfrm>
        </p:spPr>
        <p:txBody>
          <a:bodyPr/>
          <a:lstStyle/>
          <a:p>
            <a:r>
              <a:rPr lang="en-US"/>
              <a:t>SignalR improvements</a:t>
            </a:r>
          </a:p>
        </p:txBody>
      </p:sp>
      <p:sp>
        <p:nvSpPr>
          <p:cNvPr id="3" name="Content Placeholder 2">
            <a:extLst>
              <a:ext uri="{FF2B5EF4-FFF2-40B4-BE49-F238E27FC236}">
                <a16:creationId xmlns:a16="http://schemas.microsoft.com/office/drawing/2014/main" id="{851DD16E-E73D-D842-33CB-C3A1CD54932B}"/>
              </a:ext>
            </a:extLst>
          </p:cNvPr>
          <p:cNvSpPr>
            <a:spLocks noGrp="1"/>
          </p:cNvSpPr>
          <p:nvPr>
            <p:ph type="body" sz="quarter" idx="14"/>
          </p:nvPr>
        </p:nvSpPr>
        <p:spPr>
          <a:xfrm>
            <a:off x="570676" y="1858677"/>
            <a:ext cx="11018519" cy="1255728"/>
          </a:xfrm>
        </p:spPr>
        <p:txBody>
          <a:bodyPr/>
          <a:lstStyle/>
          <a:p>
            <a:pPr marL="171450" indent="-171450">
              <a:buFont typeface="Arial" panose="020B0604020202020204" pitchFamily="34" charset="0"/>
              <a:buChar char="•"/>
            </a:pPr>
            <a:r>
              <a:rPr lang="en-US" sz="2400"/>
              <a:t>Native AOT support</a:t>
            </a:r>
          </a:p>
          <a:p>
            <a:pPr marL="171450" indent="-171450">
              <a:buFont typeface="Arial" panose="020B0604020202020204" pitchFamily="34" charset="0"/>
              <a:buChar char="•"/>
            </a:pPr>
            <a:r>
              <a:rPr lang="en-US" sz="2400"/>
              <a:t>Polymorphic type support</a:t>
            </a:r>
          </a:p>
          <a:p>
            <a:pPr marL="171450" indent="-171450">
              <a:buFont typeface="Arial" panose="020B0604020202020204" pitchFamily="34" charset="0"/>
              <a:buChar char="•"/>
            </a:pPr>
            <a:r>
              <a:rPr lang="en-US" sz="2400"/>
              <a:t>Improved activity tracing</a:t>
            </a:r>
          </a:p>
        </p:txBody>
      </p:sp>
      <p:pic>
        <p:nvPicPr>
          <p:cNvPr id="5" name="Picture 2" descr="Activity list for SignalR Hub method call events">
            <a:extLst>
              <a:ext uri="{FF2B5EF4-FFF2-40B4-BE49-F238E27FC236}">
                <a16:creationId xmlns:a16="http://schemas.microsoft.com/office/drawing/2014/main" id="{8949F0D2-633C-BDA5-83BA-BBF188F67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588" y="3366016"/>
            <a:ext cx="6870824" cy="299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998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59506-209C-095E-6D58-3358A694B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B0E5DC-1E24-725F-8753-3136E4B6D382}"/>
              </a:ext>
            </a:extLst>
          </p:cNvPr>
          <p:cNvSpPr>
            <a:spLocks noGrp="1"/>
          </p:cNvSpPr>
          <p:nvPr>
            <p:ph type="title"/>
          </p:nvPr>
        </p:nvSpPr>
        <p:spPr/>
        <p:txBody>
          <a:bodyPr wrap="square" anchor="t">
            <a:normAutofit fontScale="90000"/>
          </a:bodyPr>
          <a:lstStyle/>
          <a:p>
            <a:r>
              <a:rPr lang="en-US"/>
              <a:t>Problems with IDistributedCache</a:t>
            </a:r>
          </a:p>
        </p:txBody>
      </p:sp>
      <p:sp>
        <p:nvSpPr>
          <p:cNvPr id="9" name="Content Placeholder 8">
            <a:extLst>
              <a:ext uri="{FF2B5EF4-FFF2-40B4-BE49-F238E27FC236}">
                <a16:creationId xmlns:a16="http://schemas.microsoft.com/office/drawing/2014/main" id="{8C0DF656-CAE6-5B9E-8652-28A80354E996}"/>
              </a:ext>
            </a:extLst>
          </p:cNvPr>
          <p:cNvSpPr>
            <a:spLocks noGrp="1"/>
          </p:cNvSpPr>
          <p:nvPr>
            <p:ph type="body" sz="quarter" idx="14"/>
          </p:nvPr>
        </p:nvSpPr>
        <p:spPr>
          <a:xfrm>
            <a:off x="570676" y="1858676"/>
            <a:ext cx="5018851" cy="3283065"/>
          </a:xfrm>
        </p:spPr>
        <p:txBody>
          <a:bodyPr wrap="square">
            <a:normAutofit/>
          </a:bodyPr>
          <a:lstStyle/>
          <a:p>
            <a:pPr marL="171450" indent="-171450">
              <a:buFont typeface="Arial" panose="020B0604020202020204" pitchFamily="34" charset="0"/>
              <a:buChar char="•"/>
            </a:pPr>
            <a:r>
              <a:rPr lang="en-US" sz="2400"/>
              <a:t>Verbose and complex</a:t>
            </a:r>
            <a:endParaRPr lang="en-US" sz="2800"/>
          </a:p>
          <a:p>
            <a:pPr marL="171450" indent="-171450">
              <a:buFont typeface="Arial" panose="020B0604020202020204" pitchFamily="34" charset="0"/>
              <a:buChar char="•"/>
            </a:pPr>
            <a:r>
              <a:rPr lang="en-US" sz="2400"/>
              <a:t>No serialization support</a:t>
            </a:r>
          </a:p>
          <a:p>
            <a:pPr marL="171450" indent="-171450">
              <a:buFont typeface="Arial" panose="020B0604020202020204" pitchFamily="34" charset="0"/>
              <a:buChar char="•"/>
            </a:pPr>
            <a:r>
              <a:rPr lang="en-US" sz="2400"/>
              <a:t>Inefficient byte[] allocations</a:t>
            </a:r>
          </a:p>
          <a:p>
            <a:pPr marL="171450" indent="-171450">
              <a:buFont typeface="Arial" panose="020B0604020202020204" pitchFamily="34" charset="0"/>
              <a:buChar char="•"/>
            </a:pPr>
            <a:r>
              <a:rPr lang="en-US" sz="2400"/>
              <a:t>Susceptible to cache stampede</a:t>
            </a:r>
          </a:p>
          <a:p>
            <a:pPr marL="171450" indent="-171450">
              <a:buFont typeface="Arial" panose="020B0604020202020204" pitchFamily="34" charset="0"/>
              <a:buChar char="•"/>
            </a:pPr>
            <a:r>
              <a:rPr lang="en-US" sz="2400"/>
              <a:t>Single caching tier</a:t>
            </a:r>
          </a:p>
        </p:txBody>
      </p:sp>
      <p:pic>
        <p:nvPicPr>
          <p:cNvPr id="8" name="Content Placeholder 6">
            <a:extLst>
              <a:ext uri="{FF2B5EF4-FFF2-40B4-BE49-F238E27FC236}">
                <a16:creationId xmlns:a16="http://schemas.microsoft.com/office/drawing/2014/main" id="{AF95CE22-E774-EA79-50DB-ED6C955E0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8414" y="1858676"/>
            <a:ext cx="5510783" cy="4121108"/>
          </a:xfrm>
          <a:prstGeom prst="rect">
            <a:avLst/>
          </a:prstGeom>
          <a:noFill/>
        </p:spPr>
      </p:pic>
    </p:spTree>
    <p:extLst>
      <p:ext uri="{BB962C8B-B14F-4D97-AF65-F5344CB8AC3E}">
        <p14:creationId xmlns:p14="http://schemas.microsoft.com/office/powerpoint/2010/main" val="15246150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0AC0-413D-3443-BD94-69CC58BCFC83}"/>
              </a:ext>
            </a:extLst>
          </p:cNvPr>
          <p:cNvSpPr>
            <a:spLocks noGrp="1"/>
          </p:cNvSpPr>
          <p:nvPr>
            <p:ph type="title"/>
          </p:nvPr>
        </p:nvSpPr>
        <p:spPr/>
        <p:txBody>
          <a:bodyPr wrap="square" anchor="t">
            <a:normAutofit fontScale="90000"/>
          </a:bodyPr>
          <a:lstStyle/>
          <a:p>
            <a:r>
              <a:rPr lang="en-US" err="1"/>
              <a:t>IDistributedCache</a:t>
            </a:r>
            <a:r>
              <a:rPr lang="en-US"/>
              <a:t> ⇒ </a:t>
            </a:r>
            <a:r>
              <a:rPr lang="en-US" err="1"/>
              <a:t>HybridCache</a:t>
            </a:r>
            <a:endParaRPr lang="en-US"/>
          </a:p>
        </p:txBody>
      </p:sp>
      <p:sp>
        <p:nvSpPr>
          <p:cNvPr id="9" name="Content Placeholder 8">
            <a:extLst>
              <a:ext uri="{FF2B5EF4-FFF2-40B4-BE49-F238E27FC236}">
                <a16:creationId xmlns:a16="http://schemas.microsoft.com/office/drawing/2014/main" id="{08461D08-F891-2F79-DE6B-D154553DCBF1}"/>
              </a:ext>
            </a:extLst>
          </p:cNvPr>
          <p:cNvSpPr>
            <a:spLocks noGrp="1"/>
          </p:cNvSpPr>
          <p:nvPr>
            <p:ph type="body" sz="quarter" idx="14"/>
          </p:nvPr>
        </p:nvSpPr>
        <p:spPr>
          <a:xfrm>
            <a:off x="570676" y="1858676"/>
            <a:ext cx="5507737" cy="4356494"/>
          </a:xfrm>
        </p:spPr>
        <p:txBody>
          <a:bodyPr wrap="square">
            <a:normAutofit/>
          </a:bodyPr>
          <a:lstStyle/>
          <a:p>
            <a:pPr marL="342900" indent="-342900">
              <a:lnSpc>
                <a:spcPct val="90000"/>
              </a:lnSpc>
              <a:buFont typeface="Arial" panose="020B0604020202020204" pitchFamily="34" charset="0"/>
              <a:buChar char="•"/>
            </a:pPr>
            <a:r>
              <a:rPr lang="en-GB" sz="2400"/>
              <a:t>“Just works” for most cases</a:t>
            </a:r>
          </a:p>
          <a:p>
            <a:pPr marL="342900" indent="-342900">
              <a:lnSpc>
                <a:spcPct val="90000"/>
              </a:lnSpc>
              <a:buFont typeface="Arial" panose="020B0604020202020204" pitchFamily="34" charset="0"/>
              <a:buChar char="•"/>
            </a:pPr>
            <a:r>
              <a:rPr lang="en-GB" sz="2400"/>
              <a:t>Enhanced features:</a:t>
            </a:r>
          </a:p>
          <a:p>
            <a:pPr marL="571500" lvl="1" indent="-342900">
              <a:lnSpc>
                <a:spcPct val="90000"/>
              </a:lnSpc>
            </a:pPr>
            <a:r>
              <a:rPr lang="en-US">
                <a:solidFill>
                  <a:schemeClr val="bg1"/>
                </a:solidFill>
              </a:rPr>
              <a:t>Built-in serialization</a:t>
            </a:r>
          </a:p>
          <a:p>
            <a:pPr marL="571500" lvl="1" indent="-342900">
              <a:lnSpc>
                <a:spcPct val="90000"/>
              </a:lnSpc>
            </a:pPr>
            <a:r>
              <a:rPr lang="en-US">
                <a:solidFill>
                  <a:schemeClr val="bg1"/>
                </a:solidFill>
              </a:rPr>
              <a:t>Stampede protection</a:t>
            </a:r>
          </a:p>
          <a:p>
            <a:pPr marL="571500" lvl="1" indent="-342900">
              <a:lnSpc>
                <a:spcPct val="90000"/>
              </a:lnSpc>
            </a:pPr>
            <a:r>
              <a:rPr lang="en-US">
                <a:solidFill>
                  <a:schemeClr val="bg1"/>
                </a:solidFill>
              </a:rPr>
              <a:t>L1/L2 (in-process/out-of-process) support</a:t>
            </a:r>
          </a:p>
          <a:p>
            <a:pPr marL="571500" lvl="1" indent="-342900">
              <a:lnSpc>
                <a:spcPct val="90000"/>
              </a:lnSpc>
            </a:pPr>
            <a:r>
              <a:rPr lang="en-US">
                <a:solidFill>
                  <a:schemeClr val="bg1"/>
                </a:solidFill>
              </a:rPr>
              <a:t>Efficient low-allocation API</a:t>
            </a:r>
          </a:p>
          <a:p>
            <a:pPr marL="571500" lvl="1" indent="-342900">
              <a:lnSpc>
                <a:spcPct val="90000"/>
              </a:lnSpc>
            </a:pPr>
            <a:r>
              <a:rPr lang="en-US">
                <a:solidFill>
                  <a:schemeClr val="bg1"/>
                </a:solidFill>
              </a:rPr>
              <a:t>Tagging and invalidation</a:t>
            </a:r>
          </a:p>
          <a:p>
            <a:pPr marL="571500" lvl="1" indent="-342900">
              <a:lnSpc>
                <a:spcPct val="90000"/>
              </a:lnSpc>
            </a:pPr>
            <a:r>
              <a:rPr lang="en-US">
                <a:solidFill>
                  <a:schemeClr val="bg1"/>
                </a:solidFill>
              </a:rPr>
              <a:t>And more!</a:t>
            </a:r>
            <a:endParaRPr lang="en-GB">
              <a:solidFill>
                <a:schemeClr val="bg1"/>
              </a:solidFill>
            </a:endParaRPr>
          </a:p>
          <a:p>
            <a:pPr marL="342900" indent="-342900">
              <a:lnSpc>
                <a:spcPct val="90000"/>
              </a:lnSpc>
              <a:buFont typeface="Arial" panose="020B0604020202020204" pitchFamily="34" charset="0"/>
              <a:buChar char="•"/>
            </a:pPr>
            <a:r>
              <a:rPr lang="en-GB" sz="2400"/>
              <a:t>More advanced options available when needed</a:t>
            </a:r>
          </a:p>
          <a:p>
            <a:pPr marL="342900" indent="-342900">
              <a:lnSpc>
                <a:spcPct val="90000"/>
              </a:lnSpc>
              <a:buFont typeface="Arial" panose="020B0604020202020204" pitchFamily="34" charset="0"/>
              <a:buChar char="•"/>
            </a:pPr>
            <a:r>
              <a:rPr lang="en-GB" sz="2400"/>
              <a:t>Works with existing cache backends</a:t>
            </a:r>
          </a:p>
          <a:p>
            <a:pPr marL="342900" indent="-342900">
              <a:lnSpc>
                <a:spcPct val="90000"/>
              </a:lnSpc>
              <a:buFont typeface="Arial" panose="020B0604020202020204" pitchFamily="34" charset="0"/>
              <a:buChar char="•"/>
            </a:pPr>
            <a:r>
              <a:rPr lang="en-GB" sz="2400"/>
              <a:t>Supports older .NET versions</a:t>
            </a:r>
          </a:p>
          <a:p>
            <a:pPr marL="571500" lvl="1" indent="-342900">
              <a:lnSpc>
                <a:spcPct val="90000"/>
              </a:lnSpc>
            </a:pPr>
            <a:r>
              <a:rPr lang="en-GB" err="1">
                <a:solidFill>
                  <a:schemeClr val="bg1"/>
                </a:solidFill>
              </a:rPr>
              <a:t>Microsoft.Extensions.Cache.Hybrid</a:t>
            </a:r>
            <a:endParaRPr lang="en-GB">
              <a:solidFill>
                <a:schemeClr val="bg1"/>
              </a:solidFill>
            </a:endParaRPr>
          </a:p>
        </p:txBody>
      </p:sp>
      <p:pic>
        <p:nvPicPr>
          <p:cNvPr id="11" name="Content Placeholder 6">
            <a:extLst>
              <a:ext uri="{FF2B5EF4-FFF2-40B4-BE49-F238E27FC236}">
                <a16:creationId xmlns:a16="http://schemas.microsoft.com/office/drawing/2014/main" id="{A00AD003-EBA9-62BB-97FA-E361FC6E85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8414" y="1858676"/>
            <a:ext cx="5510783" cy="2041031"/>
          </a:xfrm>
          <a:prstGeom prst="rect">
            <a:avLst/>
          </a:prstGeom>
          <a:noFill/>
        </p:spPr>
      </p:pic>
    </p:spTree>
    <p:extLst>
      <p:ext uri="{BB962C8B-B14F-4D97-AF65-F5344CB8AC3E}">
        <p14:creationId xmlns:p14="http://schemas.microsoft.com/office/powerpoint/2010/main" val="31742455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0F86-1F42-7F30-C1F8-7CA18A8BE5F5}"/>
              </a:ext>
            </a:extLst>
          </p:cNvPr>
          <p:cNvSpPr>
            <a:spLocks noGrp="1"/>
          </p:cNvSpPr>
          <p:nvPr>
            <p:ph type="title"/>
          </p:nvPr>
        </p:nvSpPr>
        <p:spPr>
          <a:xfrm>
            <a:off x="570677" y="422028"/>
            <a:ext cx="11018520" cy="615553"/>
          </a:xfrm>
        </p:spPr>
        <p:txBody>
          <a:bodyPr/>
          <a:lstStyle/>
          <a:p>
            <a:r>
              <a:rPr lang="en-US"/>
              <a:t>Other developer experience improvements</a:t>
            </a:r>
          </a:p>
        </p:txBody>
      </p:sp>
      <p:sp>
        <p:nvSpPr>
          <p:cNvPr id="3" name="Content Placeholder 2">
            <a:extLst>
              <a:ext uri="{FF2B5EF4-FFF2-40B4-BE49-F238E27FC236}">
                <a16:creationId xmlns:a16="http://schemas.microsoft.com/office/drawing/2014/main" id="{C15E8F5B-A2B5-A5AC-0CCA-23B0620F1E56}"/>
              </a:ext>
            </a:extLst>
          </p:cNvPr>
          <p:cNvSpPr>
            <a:spLocks noGrp="1"/>
          </p:cNvSpPr>
          <p:nvPr>
            <p:ph type="body" sz="quarter" idx="14"/>
          </p:nvPr>
        </p:nvSpPr>
        <p:spPr>
          <a:xfrm>
            <a:off x="570676" y="1858677"/>
            <a:ext cx="11018519" cy="1255728"/>
          </a:xfrm>
        </p:spPr>
        <p:txBody>
          <a:bodyPr/>
          <a:lstStyle/>
          <a:p>
            <a:pPr marL="171450" indent="-171450">
              <a:buFont typeface="Arial" panose="020B0604020202020204" pitchFamily="34" charset="0"/>
              <a:buChar char="•"/>
            </a:pPr>
            <a:r>
              <a:rPr lang="en-US"/>
              <a:t>Trust the ASP.NET Core developer certificate on Linux</a:t>
            </a:r>
            <a:endParaRPr lang="en-US" sz="2400"/>
          </a:p>
          <a:p>
            <a:pPr marL="171450" indent="-171450">
              <a:buFont typeface="Arial" panose="020B0604020202020204" pitchFamily="34" charset="0"/>
              <a:buChar char="•"/>
            </a:pPr>
            <a:r>
              <a:rPr lang="en-US" sz="2400"/>
              <a:t>Endpoint metadata added to developer exception page</a:t>
            </a:r>
          </a:p>
          <a:p>
            <a:pPr marL="171450" indent="-171450">
              <a:buFont typeface="Arial" panose="020B0604020202020204" pitchFamily="34" charset="0"/>
              <a:buChar char="•"/>
            </a:pPr>
            <a:r>
              <a:rPr lang="en-US" sz="2400"/>
              <a:t>Improved Blazor WebAssembly &amp; dictionary debugging</a:t>
            </a:r>
          </a:p>
        </p:txBody>
      </p:sp>
    </p:spTree>
    <p:extLst>
      <p:ext uri="{BB962C8B-B14F-4D97-AF65-F5344CB8AC3E}">
        <p14:creationId xmlns:p14="http://schemas.microsoft.com/office/powerpoint/2010/main" val="9044067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39AFC-15DC-BB7E-F316-85F4CC9C5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330A6-EB53-822D-626F-0F959172A12E}"/>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0BE52CA3-5E8A-2E2A-BB40-1FD2C174A9E4}"/>
              </a:ext>
            </a:extLst>
          </p:cNvPr>
          <p:cNvSpPr>
            <a:spLocks noGrp="1"/>
          </p:cNvSpPr>
          <p:nvPr>
            <p:ph type="body" sz="quarter" idx="10"/>
          </p:nvPr>
        </p:nvSpPr>
        <p:spPr/>
        <p:txBody>
          <a:bodyPr/>
          <a:lstStyle/>
          <a:p>
            <a:r>
              <a:rPr lang="en-US">
                <a:latin typeface="Open Sans"/>
                <a:ea typeface="Open Sans"/>
                <a:cs typeface="Open Sans"/>
              </a:rPr>
              <a:t>Developer experience</a:t>
            </a:r>
            <a:endParaRPr lang="en-US"/>
          </a:p>
        </p:txBody>
      </p:sp>
    </p:spTree>
    <p:extLst>
      <p:ext uri="{BB962C8B-B14F-4D97-AF65-F5344CB8AC3E}">
        <p14:creationId xmlns:p14="http://schemas.microsoft.com/office/powerpoint/2010/main" val="642757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9B33A48-6776-4EC5-9D5D-93819144AF85}"/>
              </a:ext>
              <a:ext uri="{C183D7F6-B498-43B3-948B-1728B52AA6E4}">
                <adec:decorative xmlns:adec="http://schemas.microsoft.com/office/drawing/2017/decorative" val="1"/>
              </a:ext>
            </a:extLst>
          </p:cNvPr>
          <p:cNvGrpSpPr/>
          <p:nvPr/>
        </p:nvGrpSpPr>
        <p:grpSpPr>
          <a:xfrm>
            <a:off x="8123871" y="4080464"/>
            <a:ext cx="3481389" cy="1667296"/>
            <a:chOff x="8126412" y="4150802"/>
            <a:chExt cx="3481389" cy="1667296"/>
          </a:xfrm>
        </p:grpSpPr>
        <p:sp>
          <p:nvSpPr>
            <p:cNvPr id="6" name="TextBox 5">
              <a:extLst>
                <a:ext uri="{FF2B5EF4-FFF2-40B4-BE49-F238E27FC236}">
                  <a16:creationId xmlns:a16="http://schemas.microsoft.com/office/drawing/2014/main" id="{557C0434-6CC7-521A-0A02-54A75CD0D064}"/>
                </a:ext>
              </a:extLst>
            </p:cNvPr>
            <p:cNvSpPr txBox="1"/>
            <p:nvPr/>
          </p:nvSpPr>
          <p:spPr>
            <a:xfrm>
              <a:off x="8126412" y="4150802"/>
              <a:ext cx="3481389" cy="1667296"/>
            </a:xfrm>
            <a:prstGeom prst="roundRect">
              <a:avLst/>
            </a:prstGeom>
            <a:solidFill>
              <a:srgbClr val="F4F3F5"/>
            </a:solidFill>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a:ea typeface="Open Sans SemiBold"/>
                  <a:cs typeface="Open Sans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a:latin typeface="Open Sans Semibold" panose="020B0706030804020204" pitchFamily="34" charset="0"/>
                  <a:ea typeface="Open Sans Semibold" panose="020B0706030804020204" pitchFamily="34" charset="0"/>
                  <a:cs typeface="Open Sans Semibold" panose="020B0706030804020204" pitchFamily="34" charset="0"/>
                </a:rPr>
                <a:t>Tooling</a:t>
              </a:r>
            </a:p>
          </p:txBody>
        </p:sp>
        <p:sp>
          <p:nvSpPr>
            <p:cNvPr id="11" name="Graphic 16">
              <a:extLst>
                <a:ext uri="{FF2B5EF4-FFF2-40B4-BE49-F238E27FC236}">
                  <a16:creationId xmlns:a16="http://schemas.microsoft.com/office/drawing/2014/main" id="{C30D592B-A87A-7A53-22E5-958439F777CA}"/>
                </a:ext>
              </a:extLst>
            </p:cNvPr>
            <p:cNvSpPr>
              <a:spLocks noChangeAspect="1"/>
            </p:cNvSpPr>
            <p:nvPr/>
          </p:nvSpPr>
          <p:spPr>
            <a:xfrm>
              <a:off x="9577361" y="4508800"/>
              <a:ext cx="579491" cy="548640"/>
            </a:xfrm>
            <a:custGeom>
              <a:avLst/>
              <a:gdLst>
                <a:gd name="connsiteX0" fmla="*/ 0 w 560937"/>
                <a:gd name="connsiteY0" fmla="*/ 86678 h 531074"/>
                <a:gd name="connsiteX1" fmla="*/ 86678 w 560937"/>
                <a:gd name="connsiteY1" fmla="*/ 0 h 531074"/>
                <a:gd name="connsiteX2" fmla="*/ 393383 w 560937"/>
                <a:gd name="connsiteY2" fmla="*/ 0 h 531074"/>
                <a:gd name="connsiteX3" fmla="*/ 480060 w 560937"/>
                <a:gd name="connsiteY3" fmla="*/ 86678 h 531074"/>
                <a:gd name="connsiteX4" fmla="*/ 480060 w 560937"/>
                <a:gd name="connsiteY4" fmla="*/ 160287 h 531074"/>
                <a:gd name="connsiteX5" fmla="*/ 440055 w 560937"/>
                <a:gd name="connsiteY5" fmla="*/ 162847 h 531074"/>
                <a:gd name="connsiteX6" fmla="*/ 440055 w 560937"/>
                <a:gd name="connsiteY6" fmla="*/ 133350 h 531074"/>
                <a:gd name="connsiteX7" fmla="*/ 40005 w 560937"/>
                <a:gd name="connsiteY7" fmla="*/ 133350 h 531074"/>
                <a:gd name="connsiteX8" fmla="*/ 40005 w 560937"/>
                <a:gd name="connsiteY8" fmla="*/ 393383 h 531074"/>
                <a:gd name="connsiteX9" fmla="*/ 86678 w 560937"/>
                <a:gd name="connsiteY9" fmla="*/ 440055 h 531074"/>
                <a:gd name="connsiteX10" fmla="*/ 299637 w 560937"/>
                <a:gd name="connsiteY10" fmla="*/ 440055 h 531074"/>
                <a:gd name="connsiteX11" fmla="*/ 287876 w 560937"/>
                <a:gd name="connsiteY11" fmla="*/ 460431 h 531074"/>
                <a:gd name="connsiteX12" fmla="*/ 280408 w 560937"/>
                <a:gd name="connsiteY12" fmla="*/ 480060 h 531074"/>
                <a:gd name="connsiteX13" fmla="*/ 86678 w 560937"/>
                <a:gd name="connsiteY13" fmla="*/ 480060 h 531074"/>
                <a:gd name="connsiteX14" fmla="*/ 0 w 560937"/>
                <a:gd name="connsiteY14" fmla="*/ 393383 h 531074"/>
                <a:gd name="connsiteX15" fmla="*/ 0 w 560937"/>
                <a:gd name="connsiteY15" fmla="*/ 86678 h 531074"/>
                <a:gd name="connsiteX16" fmla="*/ 86678 w 560937"/>
                <a:gd name="connsiteY16" fmla="*/ 40005 h 531074"/>
                <a:gd name="connsiteX17" fmla="*/ 40005 w 560937"/>
                <a:gd name="connsiteY17" fmla="*/ 86678 h 531074"/>
                <a:gd name="connsiteX18" fmla="*/ 40005 w 560937"/>
                <a:gd name="connsiteY18" fmla="*/ 93345 h 531074"/>
                <a:gd name="connsiteX19" fmla="*/ 440055 w 560937"/>
                <a:gd name="connsiteY19" fmla="*/ 93345 h 531074"/>
                <a:gd name="connsiteX20" fmla="*/ 440055 w 560937"/>
                <a:gd name="connsiteY20" fmla="*/ 86678 h 531074"/>
                <a:gd name="connsiteX21" fmla="*/ 393383 w 560937"/>
                <a:gd name="connsiteY21" fmla="*/ 40005 h 531074"/>
                <a:gd name="connsiteX22" fmla="*/ 86678 w 560937"/>
                <a:gd name="connsiteY22" fmla="*/ 40005 h 531074"/>
                <a:gd name="connsiteX23" fmla="*/ 476246 w 560937"/>
                <a:gd name="connsiteY23" fmla="*/ 186690 h 531074"/>
                <a:gd name="connsiteX24" fmla="*/ 386742 w 560937"/>
                <a:gd name="connsiteY24" fmla="*/ 232989 h 531074"/>
                <a:gd name="connsiteX25" fmla="*/ 391649 w 560937"/>
                <a:gd name="connsiteY25" fmla="*/ 334015 h 531074"/>
                <a:gd name="connsiteX26" fmla="*/ 310972 w 560937"/>
                <a:gd name="connsiteY26" fmla="*/ 473766 h 531074"/>
                <a:gd name="connsiteX27" fmla="*/ 326872 w 560937"/>
                <a:gd name="connsiteY27" fmla="*/ 526448 h 531074"/>
                <a:gd name="connsiteX28" fmla="*/ 378341 w 560937"/>
                <a:gd name="connsiteY28" fmla="*/ 512651 h 531074"/>
                <a:gd name="connsiteX29" fmla="*/ 459151 w 560937"/>
                <a:gd name="connsiteY29" fmla="*/ 372633 h 531074"/>
                <a:gd name="connsiteX30" fmla="*/ 560555 w 560937"/>
                <a:gd name="connsiteY30" fmla="*/ 288112 h 531074"/>
                <a:gd name="connsiteX31" fmla="*/ 538521 w 560937"/>
                <a:gd name="connsiteY31" fmla="*/ 218987 h 531074"/>
                <a:gd name="connsiteX32" fmla="*/ 494515 w 560937"/>
                <a:gd name="connsiteY32" fmla="*/ 295210 h 531074"/>
                <a:gd name="connsiteX33" fmla="*/ 452174 w 560937"/>
                <a:gd name="connsiteY33" fmla="*/ 307236 h 531074"/>
                <a:gd name="connsiteX34" fmla="*/ 440148 w 560937"/>
                <a:gd name="connsiteY34" fmla="*/ 264895 h 531074"/>
                <a:gd name="connsiteX35" fmla="*/ 440615 w 560937"/>
                <a:gd name="connsiteY35" fmla="*/ 264086 h 531074"/>
                <a:gd name="connsiteX36" fmla="*/ 484621 w 560937"/>
                <a:gd name="connsiteY36" fmla="*/ 187863 h 531074"/>
                <a:gd name="connsiteX37" fmla="*/ 476246 w 560937"/>
                <a:gd name="connsiteY37" fmla="*/ 186690 h 531074"/>
                <a:gd name="connsiteX38" fmla="*/ 221441 w 560937"/>
                <a:gd name="connsiteY38" fmla="*/ 193171 h 531074"/>
                <a:gd name="connsiteX39" fmla="*/ 220224 w 560937"/>
                <a:gd name="connsiteY39" fmla="*/ 221432 h 531074"/>
                <a:gd name="connsiteX40" fmla="*/ 220214 w 560937"/>
                <a:gd name="connsiteY40" fmla="*/ 221441 h 531074"/>
                <a:gd name="connsiteX41" fmla="*/ 156286 w 560937"/>
                <a:gd name="connsiteY41" fmla="*/ 280035 h 531074"/>
                <a:gd name="connsiteX42" fmla="*/ 220214 w 560937"/>
                <a:gd name="connsiteY42" fmla="*/ 338629 h 531074"/>
                <a:gd name="connsiteX43" fmla="*/ 221441 w 560937"/>
                <a:gd name="connsiteY43" fmla="*/ 366899 h 531074"/>
                <a:gd name="connsiteX44" fmla="*/ 193171 w 560937"/>
                <a:gd name="connsiteY44" fmla="*/ 368126 h 531074"/>
                <a:gd name="connsiteX45" fmla="*/ 113161 w 560937"/>
                <a:gd name="connsiteY45" fmla="*/ 294784 h 531074"/>
                <a:gd name="connsiteX46" fmla="*/ 111925 w 560937"/>
                <a:gd name="connsiteY46" fmla="*/ 266523 h 531074"/>
                <a:gd name="connsiteX47" fmla="*/ 113161 w 560937"/>
                <a:gd name="connsiteY47" fmla="*/ 265287 h 531074"/>
                <a:gd name="connsiteX48" fmla="*/ 193171 w 560937"/>
                <a:gd name="connsiteY48" fmla="*/ 191944 h 531074"/>
                <a:gd name="connsiteX49" fmla="*/ 221432 w 560937"/>
                <a:gd name="connsiteY49" fmla="*/ 193161 h 531074"/>
                <a:gd name="connsiteX50" fmla="*/ 221441 w 560937"/>
                <a:gd name="connsiteY50" fmla="*/ 193171 h 531074"/>
                <a:gd name="connsiteX51" fmla="*/ 300224 w 560937"/>
                <a:gd name="connsiteY51" fmla="*/ 368126 h 531074"/>
                <a:gd name="connsiteX52" fmla="*/ 354098 w 560937"/>
                <a:gd name="connsiteY52" fmla="*/ 318733 h 531074"/>
                <a:gd name="connsiteX53" fmla="*/ 353884 w 560937"/>
                <a:gd name="connsiteY53" fmla="*/ 241123 h 531074"/>
                <a:gd name="connsiteX54" fmla="*/ 300224 w 560937"/>
                <a:gd name="connsiteY54" fmla="*/ 191944 h 531074"/>
                <a:gd name="connsiteX55" fmla="*/ 271954 w 560937"/>
                <a:gd name="connsiteY55" fmla="*/ 193171 h 531074"/>
                <a:gd name="connsiteX56" fmla="*/ 273181 w 560937"/>
                <a:gd name="connsiteY56" fmla="*/ 221441 h 531074"/>
                <a:gd name="connsiteX57" fmla="*/ 337109 w 560937"/>
                <a:gd name="connsiteY57" fmla="*/ 280035 h 531074"/>
                <a:gd name="connsiteX58" fmla="*/ 273181 w 560937"/>
                <a:gd name="connsiteY58" fmla="*/ 338629 h 531074"/>
                <a:gd name="connsiteX59" fmla="*/ 271954 w 560937"/>
                <a:gd name="connsiteY59" fmla="*/ 366899 h 531074"/>
                <a:gd name="connsiteX60" fmla="*/ 300224 w 560937"/>
                <a:gd name="connsiteY60" fmla="*/ 368126 h 53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60937" h="531074">
                  <a:moveTo>
                    <a:pt x="0" y="86678"/>
                  </a:moveTo>
                  <a:cubicBezTo>
                    <a:pt x="0" y="38807"/>
                    <a:pt x="38807" y="0"/>
                    <a:pt x="86678" y="0"/>
                  </a:cubicBezTo>
                  <a:lnTo>
                    <a:pt x="393383" y="0"/>
                  </a:lnTo>
                  <a:cubicBezTo>
                    <a:pt x="441253" y="0"/>
                    <a:pt x="480060" y="38807"/>
                    <a:pt x="480060" y="86678"/>
                  </a:cubicBezTo>
                  <a:lnTo>
                    <a:pt x="480060" y="160287"/>
                  </a:lnTo>
                  <a:cubicBezTo>
                    <a:pt x="466676" y="158895"/>
                    <a:pt x="453153" y="159761"/>
                    <a:pt x="440055" y="162847"/>
                  </a:cubicBezTo>
                  <a:lnTo>
                    <a:pt x="440055" y="133350"/>
                  </a:lnTo>
                  <a:lnTo>
                    <a:pt x="40005" y="133350"/>
                  </a:lnTo>
                  <a:lnTo>
                    <a:pt x="40005" y="393383"/>
                  </a:lnTo>
                  <a:cubicBezTo>
                    <a:pt x="40005" y="419146"/>
                    <a:pt x="60914" y="440055"/>
                    <a:pt x="86678" y="440055"/>
                  </a:cubicBezTo>
                  <a:lnTo>
                    <a:pt x="299637" y="440055"/>
                  </a:lnTo>
                  <a:lnTo>
                    <a:pt x="287876" y="460431"/>
                  </a:lnTo>
                  <a:cubicBezTo>
                    <a:pt x="284348" y="466530"/>
                    <a:pt x="281826" y="473158"/>
                    <a:pt x="280408" y="480060"/>
                  </a:cubicBezTo>
                  <a:lnTo>
                    <a:pt x="86678" y="480060"/>
                  </a:lnTo>
                  <a:cubicBezTo>
                    <a:pt x="38807" y="480060"/>
                    <a:pt x="0" y="441253"/>
                    <a:pt x="0" y="393383"/>
                  </a:cubicBezTo>
                  <a:lnTo>
                    <a:pt x="0" y="86678"/>
                  </a:lnTo>
                  <a:close/>
                  <a:moveTo>
                    <a:pt x="86678" y="40005"/>
                  </a:moveTo>
                  <a:cubicBezTo>
                    <a:pt x="60901" y="40005"/>
                    <a:pt x="40005" y="60901"/>
                    <a:pt x="40005" y="86678"/>
                  </a:cubicBezTo>
                  <a:lnTo>
                    <a:pt x="40005" y="93345"/>
                  </a:lnTo>
                  <a:lnTo>
                    <a:pt x="440055" y="93345"/>
                  </a:lnTo>
                  <a:lnTo>
                    <a:pt x="440055" y="86678"/>
                  </a:lnTo>
                  <a:cubicBezTo>
                    <a:pt x="440055" y="60901"/>
                    <a:pt x="419159" y="40005"/>
                    <a:pt x="393383" y="40005"/>
                  </a:cubicBezTo>
                  <a:lnTo>
                    <a:pt x="86678" y="40005"/>
                  </a:lnTo>
                  <a:close/>
                  <a:moveTo>
                    <a:pt x="476246" y="186690"/>
                  </a:moveTo>
                  <a:cubicBezTo>
                    <a:pt x="439923" y="183283"/>
                    <a:pt x="404949" y="201374"/>
                    <a:pt x="386742" y="232989"/>
                  </a:cubicBezTo>
                  <a:cubicBezTo>
                    <a:pt x="368410" y="264710"/>
                    <a:pt x="370329" y="304221"/>
                    <a:pt x="391649" y="334015"/>
                  </a:cubicBezTo>
                  <a:lnTo>
                    <a:pt x="310972" y="473766"/>
                  </a:lnTo>
                  <a:cubicBezTo>
                    <a:pt x="300815" y="492704"/>
                    <a:pt x="307934" y="516291"/>
                    <a:pt x="326872" y="526448"/>
                  </a:cubicBezTo>
                  <a:cubicBezTo>
                    <a:pt x="344980" y="536160"/>
                    <a:pt x="367519" y="530118"/>
                    <a:pt x="378341" y="512651"/>
                  </a:cubicBezTo>
                  <a:lnTo>
                    <a:pt x="459151" y="372633"/>
                  </a:lnTo>
                  <a:cubicBezTo>
                    <a:pt x="510492" y="377295"/>
                    <a:pt x="555893" y="339454"/>
                    <a:pt x="560555" y="288112"/>
                  </a:cubicBezTo>
                  <a:cubicBezTo>
                    <a:pt x="562831" y="263042"/>
                    <a:pt x="554886" y="238115"/>
                    <a:pt x="538521" y="218987"/>
                  </a:cubicBezTo>
                  <a:lnTo>
                    <a:pt x="494515" y="295210"/>
                  </a:lnTo>
                  <a:cubicBezTo>
                    <a:pt x="486144" y="310223"/>
                    <a:pt x="467187" y="315607"/>
                    <a:pt x="452174" y="307236"/>
                  </a:cubicBezTo>
                  <a:cubicBezTo>
                    <a:pt x="437161" y="298865"/>
                    <a:pt x="431777" y="279908"/>
                    <a:pt x="440148" y="264895"/>
                  </a:cubicBezTo>
                  <a:cubicBezTo>
                    <a:pt x="440300" y="264623"/>
                    <a:pt x="440455" y="264354"/>
                    <a:pt x="440615" y="264086"/>
                  </a:cubicBezTo>
                  <a:lnTo>
                    <a:pt x="484621" y="187863"/>
                  </a:lnTo>
                  <a:cubicBezTo>
                    <a:pt x="481848" y="187345"/>
                    <a:pt x="479054" y="186954"/>
                    <a:pt x="476246" y="186690"/>
                  </a:cubicBezTo>
                  <a:close/>
                  <a:moveTo>
                    <a:pt x="221441" y="193171"/>
                  </a:moveTo>
                  <a:cubicBezTo>
                    <a:pt x="228909" y="201311"/>
                    <a:pt x="228364" y="213964"/>
                    <a:pt x="220224" y="221432"/>
                  </a:cubicBezTo>
                  <a:cubicBezTo>
                    <a:pt x="220220" y="221435"/>
                    <a:pt x="220217" y="221438"/>
                    <a:pt x="220214" y="221441"/>
                  </a:cubicBezTo>
                  <a:lnTo>
                    <a:pt x="156286" y="280035"/>
                  </a:lnTo>
                  <a:lnTo>
                    <a:pt x="220214" y="338629"/>
                  </a:lnTo>
                  <a:cubicBezTo>
                    <a:pt x="228360" y="346097"/>
                    <a:pt x="228909" y="358754"/>
                    <a:pt x="221441" y="366899"/>
                  </a:cubicBezTo>
                  <a:cubicBezTo>
                    <a:pt x="213973" y="375045"/>
                    <a:pt x="201316" y="375594"/>
                    <a:pt x="193171" y="368126"/>
                  </a:cubicBezTo>
                  <a:lnTo>
                    <a:pt x="113161" y="294784"/>
                  </a:lnTo>
                  <a:cubicBezTo>
                    <a:pt x="105015" y="287321"/>
                    <a:pt x="104462" y="274668"/>
                    <a:pt x="111925" y="266523"/>
                  </a:cubicBezTo>
                  <a:cubicBezTo>
                    <a:pt x="112318" y="266093"/>
                    <a:pt x="112731" y="265680"/>
                    <a:pt x="113161" y="265287"/>
                  </a:cubicBezTo>
                  <a:lnTo>
                    <a:pt x="193171" y="191944"/>
                  </a:lnTo>
                  <a:cubicBezTo>
                    <a:pt x="201311" y="184476"/>
                    <a:pt x="213964" y="185021"/>
                    <a:pt x="221432" y="193161"/>
                  </a:cubicBezTo>
                  <a:cubicBezTo>
                    <a:pt x="221435" y="193165"/>
                    <a:pt x="221438" y="193168"/>
                    <a:pt x="221441" y="193171"/>
                  </a:cubicBezTo>
                  <a:close/>
                  <a:moveTo>
                    <a:pt x="300224" y="368126"/>
                  </a:moveTo>
                  <a:lnTo>
                    <a:pt x="354098" y="318733"/>
                  </a:lnTo>
                  <a:cubicBezTo>
                    <a:pt x="345423" y="293603"/>
                    <a:pt x="345348" y="266301"/>
                    <a:pt x="353884" y="241123"/>
                  </a:cubicBezTo>
                  <a:lnTo>
                    <a:pt x="300224" y="191944"/>
                  </a:lnTo>
                  <a:cubicBezTo>
                    <a:pt x="292079" y="184476"/>
                    <a:pt x="279422" y="185025"/>
                    <a:pt x="271954" y="193171"/>
                  </a:cubicBezTo>
                  <a:cubicBezTo>
                    <a:pt x="264486" y="201316"/>
                    <a:pt x="265035" y="213973"/>
                    <a:pt x="273181" y="221441"/>
                  </a:cubicBezTo>
                  <a:lnTo>
                    <a:pt x="337109" y="280035"/>
                  </a:lnTo>
                  <a:lnTo>
                    <a:pt x="273181" y="338629"/>
                  </a:lnTo>
                  <a:cubicBezTo>
                    <a:pt x="265035" y="346097"/>
                    <a:pt x="264486" y="358754"/>
                    <a:pt x="271954" y="366899"/>
                  </a:cubicBezTo>
                  <a:cubicBezTo>
                    <a:pt x="279422" y="375045"/>
                    <a:pt x="292079" y="375594"/>
                    <a:pt x="300224" y="368126"/>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sz="20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2" name="Group 11">
            <a:extLst>
              <a:ext uri="{FF2B5EF4-FFF2-40B4-BE49-F238E27FC236}">
                <a16:creationId xmlns:a16="http://schemas.microsoft.com/office/drawing/2014/main" id="{7A32FF06-E3A5-52E8-EB51-3A4D9F53C3C0}"/>
              </a:ext>
              <a:ext uri="{C183D7F6-B498-43B3-948B-1728B52AA6E4}">
                <adec:decorative xmlns:adec="http://schemas.microsoft.com/office/drawing/2017/decorative" val="1"/>
              </a:ext>
            </a:extLst>
          </p:cNvPr>
          <p:cNvGrpSpPr/>
          <p:nvPr/>
        </p:nvGrpSpPr>
        <p:grpSpPr>
          <a:xfrm>
            <a:off x="4355306" y="4080464"/>
            <a:ext cx="3481389" cy="1667296"/>
            <a:chOff x="4355305" y="4150802"/>
            <a:chExt cx="3481389" cy="1667296"/>
          </a:xfrm>
        </p:grpSpPr>
        <p:sp>
          <p:nvSpPr>
            <p:cNvPr id="13" name="TextBox 12">
              <a:extLst>
                <a:ext uri="{FF2B5EF4-FFF2-40B4-BE49-F238E27FC236}">
                  <a16:creationId xmlns:a16="http://schemas.microsoft.com/office/drawing/2014/main" id="{4EA16552-3751-063C-7490-9545A4453EB4}"/>
                </a:ext>
              </a:extLst>
            </p:cNvPr>
            <p:cNvSpPr txBox="1"/>
            <p:nvPr/>
          </p:nvSpPr>
          <p:spPr>
            <a:xfrm>
              <a:off x="4355305" y="4150802"/>
              <a:ext cx="3481389" cy="1667296"/>
            </a:xfrm>
            <a:prstGeom prst="roundRect">
              <a:avLst/>
            </a:prstGeom>
            <a:solidFill>
              <a:srgbClr val="F4F3F5"/>
            </a:solidFill>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a:ea typeface="Open Sans SemiBold"/>
                  <a:cs typeface="Open Sans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a:latin typeface="Open Sans Semibold" panose="020B0706030804020204" pitchFamily="34" charset="0"/>
                  <a:ea typeface="Open Sans Semibold" panose="020B0706030804020204" pitchFamily="34" charset="0"/>
                  <a:cs typeface="Open Sans Semibold" panose="020B0706030804020204" pitchFamily="34" charset="0"/>
                </a:rPr>
                <a:t>Security</a:t>
              </a:r>
            </a:p>
          </p:txBody>
        </p:sp>
        <p:sp>
          <p:nvSpPr>
            <p:cNvPr id="16" name="Graphic 19">
              <a:extLst>
                <a:ext uri="{FF2B5EF4-FFF2-40B4-BE49-F238E27FC236}">
                  <a16:creationId xmlns:a16="http://schemas.microsoft.com/office/drawing/2014/main" id="{CC6B3AFE-FDBD-1DB6-DD80-64623C92B7EC}"/>
                </a:ext>
              </a:extLst>
            </p:cNvPr>
            <p:cNvSpPr>
              <a:spLocks noChangeAspect="1"/>
            </p:cNvSpPr>
            <p:nvPr/>
          </p:nvSpPr>
          <p:spPr>
            <a:xfrm>
              <a:off x="5807963" y="4508800"/>
              <a:ext cx="576072" cy="548640"/>
            </a:xfrm>
            <a:custGeom>
              <a:avLst/>
              <a:gdLst>
                <a:gd name="connsiteX0" fmla="*/ 340149 w 560070"/>
                <a:gd name="connsiteY0" fmla="*/ 186690 h 533400"/>
                <a:gd name="connsiteX1" fmla="*/ 384901 w 560070"/>
                <a:gd name="connsiteY1" fmla="*/ 220028 h 533400"/>
                <a:gd name="connsiteX2" fmla="*/ 366713 w 560070"/>
                <a:gd name="connsiteY2" fmla="*/ 220028 h 533400"/>
                <a:gd name="connsiteX3" fmla="*/ 336122 w 560070"/>
                <a:gd name="connsiteY3" fmla="*/ 226695 h 533400"/>
                <a:gd name="connsiteX4" fmla="*/ 193411 w 560070"/>
                <a:gd name="connsiteY4" fmla="*/ 226695 h 533400"/>
                <a:gd name="connsiteX5" fmla="*/ 186743 w 560070"/>
                <a:gd name="connsiteY5" fmla="*/ 233363 h 533400"/>
                <a:gd name="connsiteX6" fmla="*/ 186743 w 560070"/>
                <a:gd name="connsiteY6" fmla="*/ 360018 h 533400"/>
                <a:gd name="connsiteX7" fmla="*/ 240030 w 560070"/>
                <a:gd name="connsiteY7" fmla="*/ 435494 h 533400"/>
                <a:gd name="connsiteX8" fmla="*/ 240030 w 560070"/>
                <a:gd name="connsiteY8" fmla="*/ 477073 h 533400"/>
                <a:gd name="connsiteX9" fmla="*/ 146738 w 560070"/>
                <a:gd name="connsiteY9" fmla="*/ 360018 h 533400"/>
                <a:gd name="connsiteX10" fmla="*/ 146738 w 560070"/>
                <a:gd name="connsiteY10" fmla="*/ 233363 h 533400"/>
                <a:gd name="connsiteX11" fmla="*/ 193411 w 560070"/>
                <a:gd name="connsiteY11" fmla="*/ 186690 h 533400"/>
                <a:gd name="connsiteX12" fmla="*/ 340149 w 560070"/>
                <a:gd name="connsiteY12" fmla="*/ 186690 h 533400"/>
                <a:gd name="connsiteX13" fmla="*/ 460058 w 560070"/>
                <a:gd name="connsiteY13" fmla="*/ 220028 h 533400"/>
                <a:gd name="connsiteX14" fmla="*/ 533400 w 560070"/>
                <a:gd name="connsiteY14" fmla="*/ 293050 h 533400"/>
                <a:gd name="connsiteX15" fmla="*/ 533400 w 560070"/>
                <a:gd name="connsiteY15" fmla="*/ 233363 h 533400"/>
                <a:gd name="connsiteX16" fmla="*/ 486728 w 560070"/>
                <a:gd name="connsiteY16" fmla="*/ 186690 h 533400"/>
                <a:gd name="connsiteX17" fmla="*/ 396716 w 560070"/>
                <a:gd name="connsiteY17" fmla="*/ 186690 h 533400"/>
                <a:gd name="connsiteX18" fmla="*/ 412292 w 560070"/>
                <a:gd name="connsiteY18" fmla="*/ 220028 h 533400"/>
                <a:gd name="connsiteX19" fmla="*/ 460058 w 560070"/>
                <a:gd name="connsiteY19" fmla="*/ 220028 h 533400"/>
                <a:gd name="connsiteX20" fmla="*/ 46673 w 560070"/>
                <a:gd name="connsiteY20" fmla="*/ 186690 h 533400"/>
                <a:gd name="connsiteX21" fmla="*/ 136844 w 560070"/>
                <a:gd name="connsiteY21" fmla="*/ 186690 h 533400"/>
                <a:gd name="connsiteX22" fmla="*/ 120362 w 560070"/>
                <a:gd name="connsiteY22" fmla="*/ 226695 h 533400"/>
                <a:gd name="connsiteX23" fmla="*/ 46673 w 560070"/>
                <a:gd name="connsiteY23" fmla="*/ 226695 h 533400"/>
                <a:gd name="connsiteX24" fmla="*/ 40005 w 560070"/>
                <a:gd name="connsiteY24" fmla="*/ 233363 h 533400"/>
                <a:gd name="connsiteX25" fmla="*/ 40005 w 560070"/>
                <a:gd name="connsiteY25" fmla="*/ 320013 h 533400"/>
                <a:gd name="connsiteX26" fmla="*/ 106695 w 560070"/>
                <a:gd name="connsiteY26" fmla="*/ 386726 h 533400"/>
                <a:gd name="connsiteX27" fmla="*/ 122202 w 560070"/>
                <a:gd name="connsiteY27" fmla="*/ 384901 h 533400"/>
                <a:gd name="connsiteX28" fmla="*/ 134283 w 560070"/>
                <a:gd name="connsiteY28" fmla="*/ 423093 h 533400"/>
                <a:gd name="connsiteX29" fmla="*/ 3625 w 560070"/>
                <a:gd name="connsiteY29" fmla="*/ 347588 h 533400"/>
                <a:gd name="connsiteX30" fmla="*/ 0 w 560070"/>
                <a:gd name="connsiteY30" fmla="*/ 320013 h 533400"/>
                <a:gd name="connsiteX31" fmla="*/ 0 w 560070"/>
                <a:gd name="connsiteY31" fmla="*/ 233363 h 533400"/>
                <a:gd name="connsiteX32" fmla="*/ 46673 w 560070"/>
                <a:gd name="connsiteY32" fmla="*/ 186690 h 533400"/>
                <a:gd name="connsiteX33" fmla="*/ 266700 w 560070"/>
                <a:gd name="connsiteY33" fmla="*/ 0 h 533400"/>
                <a:gd name="connsiteX34" fmla="*/ 346710 w 560070"/>
                <a:gd name="connsiteY34" fmla="*/ 80010 h 533400"/>
                <a:gd name="connsiteX35" fmla="*/ 266700 w 560070"/>
                <a:gd name="connsiteY35" fmla="*/ 160020 h 533400"/>
                <a:gd name="connsiteX36" fmla="*/ 186690 w 560070"/>
                <a:gd name="connsiteY36" fmla="*/ 80010 h 533400"/>
                <a:gd name="connsiteX37" fmla="*/ 266700 w 560070"/>
                <a:gd name="connsiteY37" fmla="*/ 0 h 533400"/>
                <a:gd name="connsiteX38" fmla="*/ 266700 w 560070"/>
                <a:gd name="connsiteY38" fmla="*/ 40005 h 533400"/>
                <a:gd name="connsiteX39" fmla="*/ 226695 w 560070"/>
                <a:gd name="connsiteY39" fmla="*/ 80010 h 533400"/>
                <a:gd name="connsiteX40" fmla="*/ 266700 w 560070"/>
                <a:gd name="connsiteY40" fmla="*/ 120015 h 533400"/>
                <a:gd name="connsiteX41" fmla="*/ 306705 w 560070"/>
                <a:gd name="connsiteY41" fmla="*/ 80010 h 533400"/>
                <a:gd name="connsiteX42" fmla="*/ 266700 w 560070"/>
                <a:gd name="connsiteY42" fmla="*/ 40005 h 533400"/>
                <a:gd name="connsiteX43" fmla="*/ 440055 w 560070"/>
                <a:gd name="connsiteY43" fmla="*/ 26670 h 533400"/>
                <a:gd name="connsiteX44" fmla="*/ 506730 w 560070"/>
                <a:gd name="connsiteY44" fmla="*/ 93345 h 533400"/>
                <a:gd name="connsiteX45" fmla="*/ 440055 w 560070"/>
                <a:gd name="connsiteY45" fmla="*/ 160020 h 533400"/>
                <a:gd name="connsiteX46" fmla="*/ 373380 w 560070"/>
                <a:gd name="connsiteY46" fmla="*/ 93345 h 533400"/>
                <a:gd name="connsiteX47" fmla="*/ 440055 w 560070"/>
                <a:gd name="connsiteY47" fmla="*/ 26670 h 533400"/>
                <a:gd name="connsiteX48" fmla="*/ 440055 w 560070"/>
                <a:gd name="connsiteY48" fmla="*/ 66675 h 533400"/>
                <a:gd name="connsiteX49" fmla="*/ 413385 w 560070"/>
                <a:gd name="connsiteY49" fmla="*/ 93345 h 533400"/>
                <a:gd name="connsiteX50" fmla="*/ 440055 w 560070"/>
                <a:gd name="connsiteY50" fmla="*/ 120015 h 533400"/>
                <a:gd name="connsiteX51" fmla="*/ 466725 w 560070"/>
                <a:gd name="connsiteY51" fmla="*/ 93345 h 533400"/>
                <a:gd name="connsiteX52" fmla="*/ 440055 w 560070"/>
                <a:gd name="connsiteY52" fmla="*/ 66675 h 533400"/>
                <a:gd name="connsiteX53" fmla="*/ 93345 w 560070"/>
                <a:gd name="connsiteY53" fmla="*/ 26670 h 533400"/>
                <a:gd name="connsiteX54" fmla="*/ 160020 w 560070"/>
                <a:gd name="connsiteY54" fmla="*/ 93345 h 533400"/>
                <a:gd name="connsiteX55" fmla="*/ 93345 w 560070"/>
                <a:gd name="connsiteY55" fmla="*/ 160020 h 533400"/>
                <a:gd name="connsiteX56" fmla="*/ 26670 w 560070"/>
                <a:gd name="connsiteY56" fmla="*/ 93345 h 533400"/>
                <a:gd name="connsiteX57" fmla="*/ 93345 w 560070"/>
                <a:gd name="connsiteY57" fmla="*/ 26670 h 533400"/>
                <a:gd name="connsiteX58" fmla="*/ 93345 w 560070"/>
                <a:gd name="connsiteY58" fmla="*/ 66675 h 533400"/>
                <a:gd name="connsiteX59" fmla="*/ 66675 w 560070"/>
                <a:gd name="connsiteY59" fmla="*/ 93345 h 533400"/>
                <a:gd name="connsiteX60" fmla="*/ 93345 w 560070"/>
                <a:gd name="connsiteY60" fmla="*/ 120015 h 533400"/>
                <a:gd name="connsiteX61" fmla="*/ 120015 w 560070"/>
                <a:gd name="connsiteY61" fmla="*/ 93345 h 533400"/>
                <a:gd name="connsiteX62" fmla="*/ 93345 w 560070"/>
                <a:gd name="connsiteY62" fmla="*/ 66675 h 533400"/>
                <a:gd name="connsiteX63" fmla="*/ 320040 w 560070"/>
                <a:gd name="connsiteY63" fmla="*/ 320040 h 533400"/>
                <a:gd name="connsiteX64" fmla="*/ 306705 w 560070"/>
                <a:gd name="connsiteY64" fmla="*/ 320040 h 533400"/>
                <a:gd name="connsiteX65" fmla="*/ 266700 w 560070"/>
                <a:gd name="connsiteY65" fmla="*/ 360045 h 533400"/>
                <a:gd name="connsiteX66" fmla="*/ 266700 w 560070"/>
                <a:gd name="connsiteY66" fmla="*/ 400050 h 533400"/>
                <a:gd name="connsiteX67" fmla="*/ 333375 w 560070"/>
                <a:gd name="connsiteY67" fmla="*/ 400050 h 533400"/>
                <a:gd name="connsiteX68" fmla="*/ 333375 w 560070"/>
                <a:gd name="connsiteY68" fmla="*/ 393383 h 533400"/>
                <a:gd name="connsiteX69" fmla="*/ 353378 w 560070"/>
                <a:gd name="connsiteY69" fmla="*/ 373380 h 533400"/>
                <a:gd name="connsiteX70" fmla="*/ 373380 w 560070"/>
                <a:gd name="connsiteY70" fmla="*/ 393383 h 533400"/>
                <a:gd name="connsiteX71" fmla="*/ 373380 w 560070"/>
                <a:gd name="connsiteY71" fmla="*/ 400050 h 533400"/>
                <a:gd name="connsiteX72" fmla="*/ 453390 w 560070"/>
                <a:gd name="connsiteY72" fmla="*/ 400050 h 533400"/>
                <a:gd name="connsiteX73" fmla="*/ 453390 w 560070"/>
                <a:gd name="connsiteY73" fmla="*/ 393383 h 533400"/>
                <a:gd name="connsiteX74" fmla="*/ 473393 w 560070"/>
                <a:gd name="connsiteY74" fmla="*/ 373380 h 533400"/>
                <a:gd name="connsiteX75" fmla="*/ 493395 w 560070"/>
                <a:gd name="connsiteY75" fmla="*/ 393383 h 533400"/>
                <a:gd name="connsiteX76" fmla="*/ 493395 w 560070"/>
                <a:gd name="connsiteY76" fmla="*/ 400050 h 533400"/>
                <a:gd name="connsiteX77" fmla="*/ 560070 w 560070"/>
                <a:gd name="connsiteY77" fmla="*/ 400050 h 533400"/>
                <a:gd name="connsiteX78" fmla="*/ 560070 w 560070"/>
                <a:gd name="connsiteY78" fmla="*/ 360045 h 533400"/>
                <a:gd name="connsiteX79" fmla="*/ 520065 w 560070"/>
                <a:gd name="connsiteY79" fmla="*/ 320040 h 533400"/>
                <a:gd name="connsiteX80" fmla="*/ 506730 w 560070"/>
                <a:gd name="connsiteY80" fmla="*/ 320040 h 533400"/>
                <a:gd name="connsiteX81" fmla="*/ 506730 w 560070"/>
                <a:gd name="connsiteY81" fmla="*/ 293370 h 533400"/>
                <a:gd name="connsiteX82" fmla="*/ 460058 w 560070"/>
                <a:gd name="connsiteY82" fmla="*/ 246698 h 533400"/>
                <a:gd name="connsiteX83" fmla="*/ 366713 w 560070"/>
                <a:gd name="connsiteY83" fmla="*/ 246698 h 533400"/>
                <a:gd name="connsiteX84" fmla="*/ 320040 w 560070"/>
                <a:gd name="connsiteY84" fmla="*/ 293370 h 533400"/>
                <a:gd name="connsiteX85" fmla="*/ 320040 w 560070"/>
                <a:gd name="connsiteY85" fmla="*/ 320040 h 533400"/>
                <a:gd name="connsiteX86" fmla="*/ 360045 w 560070"/>
                <a:gd name="connsiteY86" fmla="*/ 293370 h 533400"/>
                <a:gd name="connsiteX87" fmla="*/ 366713 w 560070"/>
                <a:gd name="connsiteY87" fmla="*/ 286703 h 533400"/>
                <a:gd name="connsiteX88" fmla="*/ 460058 w 560070"/>
                <a:gd name="connsiteY88" fmla="*/ 286703 h 533400"/>
                <a:gd name="connsiteX89" fmla="*/ 466725 w 560070"/>
                <a:gd name="connsiteY89" fmla="*/ 293370 h 533400"/>
                <a:gd name="connsiteX90" fmla="*/ 466725 w 560070"/>
                <a:gd name="connsiteY90" fmla="*/ 320040 h 533400"/>
                <a:gd name="connsiteX91" fmla="*/ 360045 w 560070"/>
                <a:gd name="connsiteY91" fmla="*/ 320040 h 533400"/>
                <a:gd name="connsiteX92" fmla="*/ 360045 w 560070"/>
                <a:gd name="connsiteY92" fmla="*/ 293370 h 533400"/>
                <a:gd name="connsiteX93" fmla="*/ 266700 w 560070"/>
                <a:gd name="connsiteY93" fmla="*/ 493395 h 533400"/>
                <a:gd name="connsiteX94" fmla="*/ 266700 w 560070"/>
                <a:gd name="connsiteY94" fmla="*/ 440055 h 533400"/>
                <a:gd name="connsiteX95" fmla="*/ 333375 w 560070"/>
                <a:gd name="connsiteY95" fmla="*/ 440055 h 533400"/>
                <a:gd name="connsiteX96" fmla="*/ 333375 w 560070"/>
                <a:gd name="connsiteY96" fmla="*/ 460058 h 533400"/>
                <a:gd name="connsiteX97" fmla="*/ 353378 w 560070"/>
                <a:gd name="connsiteY97" fmla="*/ 480060 h 533400"/>
                <a:gd name="connsiteX98" fmla="*/ 373380 w 560070"/>
                <a:gd name="connsiteY98" fmla="*/ 460058 h 533400"/>
                <a:gd name="connsiteX99" fmla="*/ 373380 w 560070"/>
                <a:gd name="connsiteY99" fmla="*/ 440055 h 533400"/>
                <a:gd name="connsiteX100" fmla="*/ 453390 w 560070"/>
                <a:gd name="connsiteY100" fmla="*/ 440055 h 533400"/>
                <a:gd name="connsiteX101" fmla="*/ 453390 w 560070"/>
                <a:gd name="connsiteY101" fmla="*/ 460058 h 533400"/>
                <a:gd name="connsiteX102" fmla="*/ 473393 w 560070"/>
                <a:gd name="connsiteY102" fmla="*/ 480060 h 533400"/>
                <a:gd name="connsiteX103" fmla="*/ 493395 w 560070"/>
                <a:gd name="connsiteY103" fmla="*/ 460058 h 533400"/>
                <a:gd name="connsiteX104" fmla="*/ 493395 w 560070"/>
                <a:gd name="connsiteY104" fmla="*/ 440055 h 533400"/>
                <a:gd name="connsiteX105" fmla="*/ 560070 w 560070"/>
                <a:gd name="connsiteY105" fmla="*/ 440055 h 533400"/>
                <a:gd name="connsiteX106" fmla="*/ 560070 w 560070"/>
                <a:gd name="connsiteY106" fmla="*/ 493395 h 533400"/>
                <a:gd name="connsiteX107" fmla="*/ 520065 w 560070"/>
                <a:gd name="connsiteY107" fmla="*/ 533400 h 533400"/>
                <a:gd name="connsiteX108" fmla="*/ 306705 w 560070"/>
                <a:gd name="connsiteY108" fmla="*/ 533400 h 533400"/>
                <a:gd name="connsiteX109" fmla="*/ 266700 w 560070"/>
                <a:gd name="connsiteY109" fmla="*/ 49339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60070" h="533400">
                  <a:moveTo>
                    <a:pt x="340149" y="186690"/>
                  </a:moveTo>
                  <a:cubicBezTo>
                    <a:pt x="360799" y="186679"/>
                    <a:pt x="379002" y="200239"/>
                    <a:pt x="384901" y="220028"/>
                  </a:cubicBezTo>
                  <a:lnTo>
                    <a:pt x="366713" y="220028"/>
                  </a:lnTo>
                  <a:cubicBezTo>
                    <a:pt x="355778" y="220028"/>
                    <a:pt x="345430" y="222428"/>
                    <a:pt x="336122" y="226695"/>
                  </a:cubicBezTo>
                  <a:lnTo>
                    <a:pt x="193411" y="226695"/>
                  </a:lnTo>
                  <a:cubicBezTo>
                    <a:pt x="189728" y="226695"/>
                    <a:pt x="186743" y="229680"/>
                    <a:pt x="186743" y="233363"/>
                  </a:cubicBezTo>
                  <a:lnTo>
                    <a:pt x="186743" y="360018"/>
                  </a:lnTo>
                  <a:cubicBezTo>
                    <a:pt x="186743" y="394849"/>
                    <a:pt x="208986" y="424480"/>
                    <a:pt x="240030" y="435494"/>
                  </a:cubicBezTo>
                  <a:lnTo>
                    <a:pt x="240030" y="477073"/>
                  </a:lnTo>
                  <a:cubicBezTo>
                    <a:pt x="185446" y="464576"/>
                    <a:pt x="146744" y="416014"/>
                    <a:pt x="146738" y="360018"/>
                  </a:cubicBezTo>
                  <a:lnTo>
                    <a:pt x="146738" y="233363"/>
                  </a:lnTo>
                  <a:cubicBezTo>
                    <a:pt x="146738" y="207599"/>
                    <a:pt x="167621" y="186690"/>
                    <a:pt x="193411" y="186690"/>
                  </a:cubicBezTo>
                  <a:lnTo>
                    <a:pt x="340149" y="186690"/>
                  </a:lnTo>
                  <a:close/>
                  <a:moveTo>
                    <a:pt x="460058" y="220028"/>
                  </a:moveTo>
                  <a:cubicBezTo>
                    <a:pt x="500439" y="220027"/>
                    <a:pt x="533224" y="252669"/>
                    <a:pt x="533400" y="293050"/>
                  </a:cubicBezTo>
                  <a:lnTo>
                    <a:pt x="533400" y="233363"/>
                  </a:lnTo>
                  <a:cubicBezTo>
                    <a:pt x="533400" y="207586"/>
                    <a:pt x="512504" y="186690"/>
                    <a:pt x="486728" y="186690"/>
                  </a:cubicBezTo>
                  <a:lnTo>
                    <a:pt x="396716" y="186690"/>
                  </a:lnTo>
                  <a:cubicBezTo>
                    <a:pt x="404504" y="196105"/>
                    <a:pt x="409971" y="207493"/>
                    <a:pt x="412292" y="220028"/>
                  </a:cubicBezTo>
                  <a:lnTo>
                    <a:pt x="460058" y="220028"/>
                  </a:lnTo>
                  <a:close/>
                  <a:moveTo>
                    <a:pt x="46673" y="186690"/>
                  </a:moveTo>
                  <a:lnTo>
                    <a:pt x="136844" y="186690"/>
                  </a:lnTo>
                  <a:cubicBezTo>
                    <a:pt x="127435" y="198054"/>
                    <a:pt x="121688" y="212001"/>
                    <a:pt x="120362" y="226695"/>
                  </a:cubicBezTo>
                  <a:lnTo>
                    <a:pt x="46673" y="226695"/>
                  </a:lnTo>
                  <a:cubicBezTo>
                    <a:pt x="42990" y="226695"/>
                    <a:pt x="40005" y="229680"/>
                    <a:pt x="40005" y="233363"/>
                  </a:cubicBezTo>
                  <a:lnTo>
                    <a:pt x="40005" y="320013"/>
                  </a:lnTo>
                  <a:cubicBezTo>
                    <a:pt x="39999" y="356852"/>
                    <a:pt x="69857" y="386720"/>
                    <a:pt x="106695" y="386726"/>
                  </a:cubicBezTo>
                  <a:cubicBezTo>
                    <a:pt x="111918" y="386727"/>
                    <a:pt x="117122" y="386115"/>
                    <a:pt x="122202" y="384901"/>
                  </a:cubicBezTo>
                  <a:cubicBezTo>
                    <a:pt x="124469" y="398343"/>
                    <a:pt x="128603" y="411171"/>
                    <a:pt x="134283" y="423093"/>
                  </a:cubicBezTo>
                  <a:cubicBezTo>
                    <a:pt x="77353" y="438323"/>
                    <a:pt x="18855" y="404518"/>
                    <a:pt x="3625" y="347588"/>
                  </a:cubicBezTo>
                  <a:cubicBezTo>
                    <a:pt x="1219" y="338594"/>
                    <a:pt x="0" y="329324"/>
                    <a:pt x="0" y="320013"/>
                  </a:cubicBezTo>
                  <a:lnTo>
                    <a:pt x="0" y="233363"/>
                  </a:lnTo>
                  <a:cubicBezTo>
                    <a:pt x="0" y="207599"/>
                    <a:pt x="20909" y="186690"/>
                    <a:pt x="46673" y="186690"/>
                  </a:cubicBezTo>
                  <a:close/>
                  <a:moveTo>
                    <a:pt x="266700" y="0"/>
                  </a:moveTo>
                  <a:cubicBezTo>
                    <a:pt x="310888" y="0"/>
                    <a:pt x="346710" y="35822"/>
                    <a:pt x="346710" y="80010"/>
                  </a:cubicBezTo>
                  <a:cubicBezTo>
                    <a:pt x="346710" y="124198"/>
                    <a:pt x="310888" y="160020"/>
                    <a:pt x="266700" y="160020"/>
                  </a:cubicBezTo>
                  <a:cubicBezTo>
                    <a:pt x="222512" y="160020"/>
                    <a:pt x="186690" y="124198"/>
                    <a:pt x="186690" y="80010"/>
                  </a:cubicBezTo>
                  <a:cubicBezTo>
                    <a:pt x="186690" y="35822"/>
                    <a:pt x="222512" y="0"/>
                    <a:pt x="266700" y="0"/>
                  </a:cubicBezTo>
                  <a:close/>
                  <a:moveTo>
                    <a:pt x="266700" y="40005"/>
                  </a:moveTo>
                  <a:cubicBezTo>
                    <a:pt x="244606" y="40005"/>
                    <a:pt x="226695" y="57916"/>
                    <a:pt x="226695" y="80010"/>
                  </a:cubicBezTo>
                  <a:cubicBezTo>
                    <a:pt x="226695" y="102104"/>
                    <a:pt x="244606" y="120015"/>
                    <a:pt x="266700" y="120015"/>
                  </a:cubicBezTo>
                  <a:cubicBezTo>
                    <a:pt x="288794" y="120015"/>
                    <a:pt x="306705" y="102104"/>
                    <a:pt x="306705" y="80010"/>
                  </a:cubicBezTo>
                  <a:cubicBezTo>
                    <a:pt x="306705" y="57916"/>
                    <a:pt x="288794" y="40005"/>
                    <a:pt x="266700" y="40005"/>
                  </a:cubicBezTo>
                  <a:close/>
                  <a:moveTo>
                    <a:pt x="440055" y="26670"/>
                  </a:moveTo>
                  <a:cubicBezTo>
                    <a:pt x="476879" y="26670"/>
                    <a:pt x="506730" y="56521"/>
                    <a:pt x="506730" y="93345"/>
                  </a:cubicBezTo>
                  <a:cubicBezTo>
                    <a:pt x="506730" y="130169"/>
                    <a:pt x="476879" y="160020"/>
                    <a:pt x="440055" y="160020"/>
                  </a:cubicBezTo>
                  <a:cubicBezTo>
                    <a:pt x="403231" y="160020"/>
                    <a:pt x="373380" y="130169"/>
                    <a:pt x="373380" y="93345"/>
                  </a:cubicBezTo>
                  <a:cubicBezTo>
                    <a:pt x="373380" y="56521"/>
                    <a:pt x="403231" y="26670"/>
                    <a:pt x="440055" y="26670"/>
                  </a:cubicBezTo>
                  <a:close/>
                  <a:moveTo>
                    <a:pt x="440055" y="66675"/>
                  </a:moveTo>
                  <a:cubicBezTo>
                    <a:pt x="425326" y="66675"/>
                    <a:pt x="413385" y="78616"/>
                    <a:pt x="413385" y="93345"/>
                  </a:cubicBezTo>
                  <a:cubicBezTo>
                    <a:pt x="413385" y="108074"/>
                    <a:pt x="425326" y="120015"/>
                    <a:pt x="440055" y="120015"/>
                  </a:cubicBezTo>
                  <a:cubicBezTo>
                    <a:pt x="454784" y="120015"/>
                    <a:pt x="466725" y="108074"/>
                    <a:pt x="466725" y="93345"/>
                  </a:cubicBezTo>
                  <a:cubicBezTo>
                    <a:pt x="466725" y="78616"/>
                    <a:pt x="454784" y="66675"/>
                    <a:pt x="440055" y="66675"/>
                  </a:cubicBezTo>
                  <a:close/>
                  <a:moveTo>
                    <a:pt x="93345" y="26670"/>
                  </a:moveTo>
                  <a:cubicBezTo>
                    <a:pt x="130169" y="26670"/>
                    <a:pt x="160020" y="56521"/>
                    <a:pt x="160020" y="93345"/>
                  </a:cubicBezTo>
                  <a:cubicBezTo>
                    <a:pt x="160020" y="130169"/>
                    <a:pt x="130169" y="160020"/>
                    <a:pt x="93345" y="160020"/>
                  </a:cubicBezTo>
                  <a:cubicBezTo>
                    <a:pt x="56521" y="160020"/>
                    <a:pt x="26670" y="130169"/>
                    <a:pt x="26670" y="93345"/>
                  </a:cubicBezTo>
                  <a:cubicBezTo>
                    <a:pt x="26670" y="56521"/>
                    <a:pt x="56521" y="26670"/>
                    <a:pt x="93345" y="26670"/>
                  </a:cubicBezTo>
                  <a:close/>
                  <a:moveTo>
                    <a:pt x="93345" y="66675"/>
                  </a:moveTo>
                  <a:cubicBezTo>
                    <a:pt x="78616" y="66675"/>
                    <a:pt x="66675" y="78616"/>
                    <a:pt x="66675" y="93345"/>
                  </a:cubicBezTo>
                  <a:cubicBezTo>
                    <a:pt x="66675" y="108074"/>
                    <a:pt x="78616" y="120015"/>
                    <a:pt x="93345" y="120015"/>
                  </a:cubicBezTo>
                  <a:cubicBezTo>
                    <a:pt x="108074" y="120015"/>
                    <a:pt x="120015" y="108074"/>
                    <a:pt x="120015" y="93345"/>
                  </a:cubicBezTo>
                  <a:cubicBezTo>
                    <a:pt x="120015" y="78616"/>
                    <a:pt x="108074" y="66675"/>
                    <a:pt x="93345" y="66675"/>
                  </a:cubicBezTo>
                  <a:close/>
                  <a:moveTo>
                    <a:pt x="320040" y="320040"/>
                  </a:moveTo>
                  <a:lnTo>
                    <a:pt x="306705" y="320040"/>
                  </a:lnTo>
                  <a:cubicBezTo>
                    <a:pt x="284611" y="320040"/>
                    <a:pt x="266700" y="337951"/>
                    <a:pt x="266700" y="360045"/>
                  </a:cubicBezTo>
                  <a:lnTo>
                    <a:pt x="266700" y="400050"/>
                  </a:lnTo>
                  <a:lnTo>
                    <a:pt x="333375" y="400050"/>
                  </a:lnTo>
                  <a:lnTo>
                    <a:pt x="333375" y="393383"/>
                  </a:lnTo>
                  <a:cubicBezTo>
                    <a:pt x="333375" y="382335"/>
                    <a:pt x="342330" y="373380"/>
                    <a:pt x="353378" y="373380"/>
                  </a:cubicBezTo>
                  <a:cubicBezTo>
                    <a:pt x="364425" y="373380"/>
                    <a:pt x="373380" y="382335"/>
                    <a:pt x="373380" y="393383"/>
                  </a:cubicBezTo>
                  <a:lnTo>
                    <a:pt x="373380" y="400050"/>
                  </a:lnTo>
                  <a:lnTo>
                    <a:pt x="453390" y="400050"/>
                  </a:lnTo>
                  <a:lnTo>
                    <a:pt x="453390" y="393383"/>
                  </a:lnTo>
                  <a:cubicBezTo>
                    <a:pt x="453390" y="382335"/>
                    <a:pt x="462345" y="373380"/>
                    <a:pt x="473393" y="373380"/>
                  </a:cubicBezTo>
                  <a:cubicBezTo>
                    <a:pt x="484440" y="373380"/>
                    <a:pt x="493395" y="382335"/>
                    <a:pt x="493395" y="393383"/>
                  </a:cubicBezTo>
                  <a:lnTo>
                    <a:pt x="493395" y="400050"/>
                  </a:lnTo>
                  <a:lnTo>
                    <a:pt x="560070" y="400050"/>
                  </a:lnTo>
                  <a:lnTo>
                    <a:pt x="560070" y="360045"/>
                  </a:lnTo>
                  <a:cubicBezTo>
                    <a:pt x="560070" y="337951"/>
                    <a:pt x="542159" y="320040"/>
                    <a:pt x="520065" y="320040"/>
                  </a:cubicBezTo>
                  <a:lnTo>
                    <a:pt x="506730" y="320040"/>
                  </a:lnTo>
                  <a:lnTo>
                    <a:pt x="506730" y="293370"/>
                  </a:lnTo>
                  <a:cubicBezTo>
                    <a:pt x="506730" y="267594"/>
                    <a:pt x="485834" y="246698"/>
                    <a:pt x="460058" y="246698"/>
                  </a:cubicBezTo>
                  <a:lnTo>
                    <a:pt x="366713" y="246698"/>
                  </a:lnTo>
                  <a:cubicBezTo>
                    <a:pt x="340936" y="246698"/>
                    <a:pt x="320040" y="267594"/>
                    <a:pt x="320040" y="293370"/>
                  </a:cubicBezTo>
                  <a:lnTo>
                    <a:pt x="320040" y="320040"/>
                  </a:lnTo>
                  <a:close/>
                  <a:moveTo>
                    <a:pt x="360045" y="293370"/>
                  </a:moveTo>
                  <a:cubicBezTo>
                    <a:pt x="360045" y="289688"/>
                    <a:pt x="363030" y="286703"/>
                    <a:pt x="366713" y="286703"/>
                  </a:cubicBezTo>
                  <a:lnTo>
                    <a:pt x="460058" y="286703"/>
                  </a:lnTo>
                  <a:cubicBezTo>
                    <a:pt x="463740" y="286703"/>
                    <a:pt x="466725" y="289688"/>
                    <a:pt x="466725" y="293370"/>
                  </a:cubicBezTo>
                  <a:lnTo>
                    <a:pt x="466725" y="320040"/>
                  </a:lnTo>
                  <a:lnTo>
                    <a:pt x="360045" y="320040"/>
                  </a:lnTo>
                  <a:lnTo>
                    <a:pt x="360045" y="293370"/>
                  </a:lnTo>
                  <a:close/>
                  <a:moveTo>
                    <a:pt x="266700" y="493395"/>
                  </a:moveTo>
                  <a:lnTo>
                    <a:pt x="266700" y="440055"/>
                  </a:lnTo>
                  <a:lnTo>
                    <a:pt x="333375" y="440055"/>
                  </a:lnTo>
                  <a:lnTo>
                    <a:pt x="333375" y="460058"/>
                  </a:lnTo>
                  <a:cubicBezTo>
                    <a:pt x="333375" y="471105"/>
                    <a:pt x="342330" y="480060"/>
                    <a:pt x="353378" y="480060"/>
                  </a:cubicBezTo>
                  <a:cubicBezTo>
                    <a:pt x="364425" y="480060"/>
                    <a:pt x="373380" y="471105"/>
                    <a:pt x="373380" y="460058"/>
                  </a:cubicBezTo>
                  <a:lnTo>
                    <a:pt x="373380" y="440055"/>
                  </a:lnTo>
                  <a:lnTo>
                    <a:pt x="453390" y="440055"/>
                  </a:lnTo>
                  <a:lnTo>
                    <a:pt x="453390" y="460058"/>
                  </a:lnTo>
                  <a:cubicBezTo>
                    <a:pt x="453390" y="471105"/>
                    <a:pt x="462345" y="480060"/>
                    <a:pt x="473393" y="480060"/>
                  </a:cubicBezTo>
                  <a:cubicBezTo>
                    <a:pt x="484440" y="480060"/>
                    <a:pt x="493395" y="471105"/>
                    <a:pt x="493395" y="460058"/>
                  </a:cubicBezTo>
                  <a:lnTo>
                    <a:pt x="493395" y="440055"/>
                  </a:lnTo>
                  <a:lnTo>
                    <a:pt x="560070" y="440055"/>
                  </a:lnTo>
                  <a:lnTo>
                    <a:pt x="560070" y="493395"/>
                  </a:lnTo>
                  <a:cubicBezTo>
                    <a:pt x="560070" y="515489"/>
                    <a:pt x="542159" y="533400"/>
                    <a:pt x="520065" y="533400"/>
                  </a:cubicBezTo>
                  <a:lnTo>
                    <a:pt x="306705" y="533400"/>
                  </a:lnTo>
                  <a:cubicBezTo>
                    <a:pt x="284611" y="533400"/>
                    <a:pt x="266700" y="515489"/>
                    <a:pt x="266700" y="493395"/>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sz="20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8" name="Group 17">
            <a:extLst>
              <a:ext uri="{FF2B5EF4-FFF2-40B4-BE49-F238E27FC236}">
                <a16:creationId xmlns:a16="http://schemas.microsoft.com/office/drawing/2014/main" id="{9179753C-E2CD-FC56-34D5-F80033257A92}"/>
              </a:ext>
              <a:ext uri="{C183D7F6-B498-43B3-948B-1728B52AA6E4}">
                <adec:decorative xmlns:adec="http://schemas.microsoft.com/office/drawing/2017/decorative" val="1"/>
              </a:ext>
            </a:extLst>
          </p:cNvPr>
          <p:cNvGrpSpPr/>
          <p:nvPr/>
        </p:nvGrpSpPr>
        <p:grpSpPr>
          <a:xfrm>
            <a:off x="586740" y="2107481"/>
            <a:ext cx="3481389" cy="1667296"/>
            <a:chOff x="584199" y="2306772"/>
            <a:chExt cx="3481389" cy="1667296"/>
          </a:xfrm>
        </p:grpSpPr>
        <p:sp>
          <p:nvSpPr>
            <p:cNvPr id="19" name="TextBox 18">
              <a:extLst>
                <a:ext uri="{FF2B5EF4-FFF2-40B4-BE49-F238E27FC236}">
                  <a16:creationId xmlns:a16="http://schemas.microsoft.com/office/drawing/2014/main" id="{13144D1E-521F-6559-E77B-C3ABA28C7A64}"/>
                </a:ext>
              </a:extLst>
            </p:cNvPr>
            <p:cNvSpPr txBox="1"/>
            <p:nvPr/>
          </p:nvSpPr>
          <p:spPr>
            <a:xfrm>
              <a:off x="584199" y="2306772"/>
              <a:ext cx="3481389" cy="1667296"/>
            </a:xfrm>
            <a:prstGeom prst="roundRect">
              <a:avLst/>
            </a:prstGeom>
            <a:solidFill>
              <a:srgbClr val="F4F3F5"/>
            </a:solidFill>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sz="1800">
                  <a:latin typeface="Open Sans Semibold" panose="020B0706030804020204" pitchFamily="34" charset="0"/>
                  <a:ea typeface="Open Sans Semibold" panose="020B0706030804020204" pitchFamily="34" charset="0"/>
                  <a:cs typeface="Open Sans Semibold" panose="020B0706030804020204" pitchFamily="34" charset="0"/>
                </a:rPr>
                <a:t>Web UI</a:t>
              </a:r>
            </a:p>
          </p:txBody>
        </p:sp>
        <p:sp>
          <p:nvSpPr>
            <p:cNvPr id="25" name="Graphic 5">
              <a:extLst>
                <a:ext uri="{FF2B5EF4-FFF2-40B4-BE49-F238E27FC236}">
                  <a16:creationId xmlns:a16="http://schemas.microsoft.com/office/drawing/2014/main" id="{18FA1441-221B-CA47-0EC8-51CA6C5D31E4}"/>
                </a:ext>
              </a:extLst>
            </p:cNvPr>
            <p:cNvSpPr>
              <a:spLocks noChangeAspect="1"/>
            </p:cNvSpPr>
            <p:nvPr/>
          </p:nvSpPr>
          <p:spPr>
            <a:xfrm>
              <a:off x="2050558" y="2664770"/>
              <a:ext cx="548671" cy="548640"/>
            </a:xfrm>
            <a:custGeom>
              <a:avLst/>
              <a:gdLst>
                <a:gd name="connsiteX0" fmla="*/ 783866 w 956635"/>
                <a:gd name="connsiteY0" fmla="*/ 0 h 956582"/>
                <a:gd name="connsiteX1" fmla="*/ 793644 w 956635"/>
                <a:gd name="connsiteY1" fmla="*/ 266 h 956582"/>
                <a:gd name="connsiteX2" fmla="*/ 956370 w 956635"/>
                <a:gd name="connsiteY2" fmla="*/ 162885 h 956582"/>
                <a:gd name="connsiteX3" fmla="*/ 956635 w 956635"/>
                <a:gd name="connsiteY3" fmla="*/ 172716 h 956582"/>
                <a:gd name="connsiteX4" fmla="*/ 956635 w 956635"/>
                <a:gd name="connsiteY4" fmla="*/ 783866 h 956582"/>
                <a:gd name="connsiteX5" fmla="*/ 956370 w 956635"/>
                <a:gd name="connsiteY5" fmla="*/ 793644 h 956582"/>
                <a:gd name="connsiteX6" fmla="*/ 793751 w 956635"/>
                <a:gd name="connsiteY6" fmla="*/ 956263 h 956582"/>
                <a:gd name="connsiteX7" fmla="*/ 783866 w 956635"/>
                <a:gd name="connsiteY7" fmla="*/ 956582 h 956582"/>
                <a:gd name="connsiteX8" fmla="*/ 172716 w 956635"/>
                <a:gd name="connsiteY8" fmla="*/ 956582 h 956582"/>
                <a:gd name="connsiteX9" fmla="*/ 266 w 956635"/>
                <a:gd name="connsiteY9" fmla="*/ 793644 h 956582"/>
                <a:gd name="connsiteX10" fmla="*/ 0 w 956635"/>
                <a:gd name="connsiteY10" fmla="*/ 783866 h 956582"/>
                <a:gd name="connsiteX11" fmla="*/ 0 w 956635"/>
                <a:gd name="connsiteY11" fmla="*/ 172716 h 956582"/>
                <a:gd name="connsiteX12" fmla="*/ 162938 w 956635"/>
                <a:gd name="connsiteY12" fmla="*/ 266 h 956582"/>
                <a:gd name="connsiteX13" fmla="*/ 172716 w 956635"/>
                <a:gd name="connsiteY13" fmla="*/ 0 h 956582"/>
                <a:gd name="connsiteX14" fmla="*/ 783866 w 956635"/>
                <a:gd name="connsiteY14" fmla="*/ 0 h 956582"/>
                <a:gd name="connsiteX15" fmla="*/ 850295 w 956635"/>
                <a:gd name="connsiteY15" fmla="*/ 265717 h 956582"/>
                <a:gd name="connsiteX16" fmla="*/ 106340 w 956635"/>
                <a:gd name="connsiteY16" fmla="*/ 265717 h 956582"/>
                <a:gd name="connsiteX17" fmla="*/ 106287 w 956635"/>
                <a:gd name="connsiteY17" fmla="*/ 783866 h 956582"/>
                <a:gd name="connsiteX18" fmla="*/ 165914 w 956635"/>
                <a:gd name="connsiteY18" fmla="*/ 849976 h 956582"/>
                <a:gd name="connsiteX19" fmla="*/ 172716 w 956635"/>
                <a:gd name="connsiteY19" fmla="*/ 850295 h 956582"/>
                <a:gd name="connsiteX20" fmla="*/ 783919 w 956635"/>
                <a:gd name="connsiteY20" fmla="*/ 850295 h 956582"/>
                <a:gd name="connsiteX21" fmla="*/ 790722 w 956635"/>
                <a:gd name="connsiteY21" fmla="*/ 849976 h 956582"/>
                <a:gd name="connsiteX22" fmla="*/ 850030 w 956635"/>
                <a:gd name="connsiteY22" fmla="*/ 790668 h 956582"/>
                <a:gd name="connsiteX23" fmla="*/ 850295 w 956635"/>
                <a:gd name="connsiteY23" fmla="*/ 783866 h 956582"/>
                <a:gd name="connsiteX24" fmla="*/ 850295 w 956635"/>
                <a:gd name="connsiteY24" fmla="*/ 265717 h 956582"/>
                <a:gd name="connsiteX25" fmla="*/ 385290 w 956635"/>
                <a:gd name="connsiteY25" fmla="*/ 345432 h 956582"/>
                <a:gd name="connsiteX26" fmla="*/ 424776 w 956635"/>
                <a:gd name="connsiteY26" fmla="*/ 379869 h 956582"/>
                <a:gd name="connsiteX27" fmla="*/ 425148 w 956635"/>
                <a:gd name="connsiteY27" fmla="*/ 385290 h 956582"/>
                <a:gd name="connsiteX28" fmla="*/ 425148 w 956635"/>
                <a:gd name="connsiteY28" fmla="*/ 757294 h 956582"/>
                <a:gd name="connsiteX29" fmla="*/ 390711 w 956635"/>
                <a:gd name="connsiteY29" fmla="*/ 796780 h 956582"/>
                <a:gd name="connsiteX30" fmla="*/ 385290 w 956635"/>
                <a:gd name="connsiteY30" fmla="*/ 797152 h 956582"/>
                <a:gd name="connsiteX31" fmla="*/ 199288 w 956635"/>
                <a:gd name="connsiteY31" fmla="*/ 797152 h 956582"/>
                <a:gd name="connsiteX32" fmla="*/ 159802 w 956635"/>
                <a:gd name="connsiteY32" fmla="*/ 762715 h 956582"/>
                <a:gd name="connsiteX33" fmla="*/ 159430 w 956635"/>
                <a:gd name="connsiteY33" fmla="*/ 757294 h 956582"/>
                <a:gd name="connsiteX34" fmla="*/ 159430 w 956635"/>
                <a:gd name="connsiteY34" fmla="*/ 385290 h 956582"/>
                <a:gd name="connsiteX35" fmla="*/ 193867 w 956635"/>
                <a:gd name="connsiteY35" fmla="*/ 345804 h 956582"/>
                <a:gd name="connsiteX36" fmla="*/ 199288 w 956635"/>
                <a:gd name="connsiteY36" fmla="*/ 345432 h 956582"/>
                <a:gd name="connsiteX37" fmla="*/ 385290 w 956635"/>
                <a:gd name="connsiteY37" fmla="*/ 345432 h 956582"/>
                <a:gd name="connsiteX38" fmla="*/ 345432 w 956635"/>
                <a:gd name="connsiteY38" fmla="*/ 425148 h 956582"/>
                <a:gd name="connsiteX39" fmla="*/ 239146 w 956635"/>
                <a:gd name="connsiteY39" fmla="*/ 425148 h 956582"/>
                <a:gd name="connsiteX40" fmla="*/ 239146 w 956635"/>
                <a:gd name="connsiteY40" fmla="*/ 717437 h 956582"/>
                <a:gd name="connsiteX41" fmla="*/ 345432 w 956635"/>
                <a:gd name="connsiteY41" fmla="*/ 717437 h 956582"/>
                <a:gd name="connsiteX42" fmla="*/ 345432 w 956635"/>
                <a:gd name="connsiteY42" fmla="*/ 425148 h 956582"/>
                <a:gd name="connsiteX43" fmla="*/ 704151 w 956635"/>
                <a:gd name="connsiteY43" fmla="*/ 505022 h 956582"/>
                <a:gd name="connsiteX44" fmla="*/ 743998 w 956635"/>
                <a:gd name="connsiteY44" fmla="*/ 544891 h 956582"/>
                <a:gd name="connsiteX45" fmla="*/ 709571 w 956635"/>
                <a:gd name="connsiteY45" fmla="*/ 584366 h 956582"/>
                <a:gd name="connsiteX46" fmla="*/ 704151 w 956635"/>
                <a:gd name="connsiteY46" fmla="*/ 584738 h 956582"/>
                <a:gd name="connsiteX47" fmla="*/ 518361 w 956635"/>
                <a:gd name="connsiteY47" fmla="*/ 584738 h 956582"/>
                <a:gd name="connsiteX48" fmla="*/ 478568 w 956635"/>
                <a:gd name="connsiteY48" fmla="*/ 544816 h 956582"/>
                <a:gd name="connsiteX49" fmla="*/ 512994 w 956635"/>
                <a:gd name="connsiteY49" fmla="*/ 505394 h 956582"/>
                <a:gd name="connsiteX50" fmla="*/ 518361 w 956635"/>
                <a:gd name="connsiteY50" fmla="*/ 505022 h 956582"/>
                <a:gd name="connsiteX51" fmla="*/ 704151 w 956635"/>
                <a:gd name="connsiteY51" fmla="*/ 505022 h 956582"/>
                <a:gd name="connsiteX52" fmla="*/ 757294 w 956635"/>
                <a:gd name="connsiteY52" fmla="*/ 345432 h 956582"/>
                <a:gd name="connsiteX53" fmla="*/ 797141 w 956635"/>
                <a:gd name="connsiteY53" fmla="*/ 385301 h 956582"/>
                <a:gd name="connsiteX54" fmla="*/ 762715 w 956635"/>
                <a:gd name="connsiteY54" fmla="*/ 424776 h 956582"/>
                <a:gd name="connsiteX55" fmla="*/ 757294 w 956635"/>
                <a:gd name="connsiteY55" fmla="*/ 425148 h 956582"/>
                <a:gd name="connsiteX56" fmla="*/ 518361 w 956635"/>
                <a:gd name="connsiteY56" fmla="*/ 425148 h 956582"/>
                <a:gd name="connsiteX57" fmla="*/ 478568 w 956635"/>
                <a:gd name="connsiteY57" fmla="*/ 385226 h 956582"/>
                <a:gd name="connsiteX58" fmla="*/ 512994 w 956635"/>
                <a:gd name="connsiteY58" fmla="*/ 345804 h 956582"/>
                <a:gd name="connsiteX59" fmla="*/ 518361 w 956635"/>
                <a:gd name="connsiteY59" fmla="*/ 345432 h 956582"/>
                <a:gd name="connsiteX60" fmla="*/ 757294 w 956635"/>
                <a:gd name="connsiteY60" fmla="*/ 345432 h 9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56635" h="956582">
                  <a:moveTo>
                    <a:pt x="783866" y="0"/>
                  </a:moveTo>
                  <a:lnTo>
                    <a:pt x="793644" y="266"/>
                  </a:lnTo>
                  <a:cubicBezTo>
                    <a:pt x="881347" y="5205"/>
                    <a:pt x="951374" y="75185"/>
                    <a:pt x="956370" y="162885"/>
                  </a:cubicBezTo>
                  <a:lnTo>
                    <a:pt x="956635" y="172716"/>
                  </a:lnTo>
                  <a:lnTo>
                    <a:pt x="956635" y="783866"/>
                  </a:lnTo>
                  <a:lnTo>
                    <a:pt x="956370" y="793644"/>
                  </a:lnTo>
                  <a:cubicBezTo>
                    <a:pt x="951380" y="881305"/>
                    <a:pt x="881411" y="951273"/>
                    <a:pt x="793751" y="956263"/>
                  </a:cubicBezTo>
                  <a:lnTo>
                    <a:pt x="783866" y="956582"/>
                  </a:lnTo>
                  <a:lnTo>
                    <a:pt x="172716" y="956582"/>
                  </a:lnTo>
                  <a:cubicBezTo>
                    <a:pt x="81122" y="956588"/>
                    <a:pt x="5451" y="885094"/>
                    <a:pt x="266" y="793644"/>
                  </a:cubicBezTo>
                  <a:lnTo>
                    <a:pt x="0" y="783866"/>
                  </a:lnTo>
                  <a:lnTo>
                    <a:pt x="0" y="172716"/>
                  </a:lnTo>
                  <a:cubicBezTo>
                    <a:pt x="-6" y="81122"/>
                    <a:pt x="71491" y="5451"/>
                    <a:pt x="162938" y="266"/>
                  </a:cubicBezTo>
                  <a:lnTo>
                    <a:pt x="172716" y="0"/>
                  </a:lnTo>
                  <a:lnTo>
                    <a:pt x="783866" y="0"/>
                  </a:lnTo>
                  <a:close/>
                  <a:moveTo>
                    <a:pt x="850295" y="265717"/>
                  </a:moveTo>
                  <a:lnTo>
                    <a:pt x="106340" y="265717"/>
                  </a:lnTo>
                  <a:lnTo>
                    <a:pt x="106287" y="783866"/>
                  </a:lnTo>
                  <a:cubicBezTo>
                    <a:pt x="106287" y="818250"/>
                    <a:pt x="132434" y="846575"/>
                    <a:pt x="165914" y="849976"/>
                  </a:cubicBezTo>
                  <a:lnTo>
                    <a:pt x="172716" y="850295"/>
                  </a:lnTo>
                  <a:lnTo>
                    <a:pt x="783919" y="850295"/>
                  </a:lnTo>
                  <a:lnTo>
                    <a:pt x="790722" y="849976"/>
                  </a:lnTo>
                  <a:cubicBezTo>
                    <a:pt x="822050" y="846767"/>
                    <a:pt x="846820" y="821997"/>
                    <a:pt x="850030" y="790668"/>
                  </a:cubicBezTo>
                  <a:lnTo>
                    <a:pt x="850295" y="783866"/>
                  </a:lnTo>
                  <a:lnTo>
                    <a:pt x="850295" y="265717"/>
                  </a:lnTo>
                  <a:close/>
                  <a:moveTo>
                    <a:pt x="385290" y="345432"/>
                  </a:moveTo>
                  <a:cubicBezTo>
                    <a:pt x="405208" y="345434"/>
                    <a:pt x="422065" y="360137"/>
                    <a:pt x="424776" y="379869"/>
                  </a:cubicBezTo>
                  <a:lnTo>
                    <a:pt x="425148" y="385290"/>
                  </a:lnTo>
                  <a:lnTo>
                    <a:pt x="425148" y="757294"/>
                  </a:lnTo>
                  <a:cubicBezTo>
                    <a:pt x="425148" y="777212"/>
                    <a:pt x="410443" y="794070"/>
                    <a:pt x="390711" y="796780"/>
                  </a:cubicBezTo>
                  <a:lnTo>
                    <a:pt x="385290" y="797152"/>
                  </a:lnTo>
                  <a:lnTo>
                    <a:pt x="199288" y="797152"/>
                  </a:lnTo>
                  <a:cubicBezTo>
                    <a:pt x="179370" y="797152"/>
                    <a:pt x="162511" y="782447"/>
                    <a:pt x="159802" y="762715"/>
                  </a:cubicBezTo>
                  <a:lnTo>
                    <a:pt x="159430" y="757294"/>
                  </a:lnTo>
                  <a:lnTo>
                    <a:pt x="159430" y="385290"/>
                  </a:lnTo>
                  <a:cubicBezTo>
                    <a:pt x="159431" y="365372"/>
                    <a:pt x="174135" y="348513"/>
                    <a:pt x="193867" y="345804"/>
                  </a:cubicBezTo>
                  <a:lnTo>
                    <a:pt x="199288" y="345432"/>
                  </a:lnTo>
                  <a:lnTo>
                    <a:pt x="385290" y="345432"/>
                  </a:lnTo>
                  <a:close/>
                  <a:moveTo>
                    <a:pt x="345432" y="425148"/>
                  </a:moveTo>
                  <a:lnTo>
                    <a:pt x="239146" y="425148"/>
                  </a:lnTo>
                  <a:lnTo>
                    <a:pt x="239146" y="717437"/>
                  </a:lnTo>
                  <a:lnTo>
                    <a:pt x="345432" y="717437"/>
                  </a:lnTo>
                  <a:lnTo>
                    <a:pt x="345432" y="425148"/>
                  </a:lnTo>
                  <a:close/>
                  <a:moveTo>
                    <a:pt x="704151" y="505022"/>
                  </a:moveTo>
                  <a:cubicBezTo>
                    <a:pt x="726163" y="505028"/>
                    <a:pt x="744003" y="522878"/>
                    <a:pt x="743998" y="544891"/>
                  </a:cubicBezTo>
                  <a:cubicBezTo>
                    <a:pt x="743993" y="564803"/>
                    <a:pt x="729293" y="581650"/>
                    <a:pt x="709571" y="584366"/>
                  </a:cubicBezTo>
                  <a:lnTo>
                    <a:pt x="704151" y="584738"/>
                  </a:lnTo>
                  <a:lnTo>
                    <a:pt x="518361" y="584738"/>
                  </a:lnTo>
                  <a:cubicBezTo>
                    <a:pt x="496349" y="584700"/>
                    <a:pt x="478530" y="566828"/>
                    <a:pt x="478568" y="544816"/>
                  </a:cubicBezTo>
                  <a:cubicBezTo>
                    <a:pt x="478599" y="524925"/>
                    <a:pt x="493288" y="508105"/>
                    <a:pt x="512994" y="505394"/>
                  </a:cubicBezTo>
                  <a:lnTo>
                    <a:pt x="518361" y="505022"/>
                  </a:lnTo>
                  <a:lnTo>
                    <a:pt x="704151" y="505022"/>
                  </a:lnTo>
                  <a:close/>
                  <a:moveTo>
                    <a:pt x="757294" y="345432"/>
                  </a:moveTo>
                  <a:cubicBezTo>
                    <a:pt x="779306" y="345439"/>
                    <a:pt x="797147" y="363290"/>
                    <a:pt x="797141" y="385301"/>
                  </a:cubicBezTo>
                  <a:cubicBezTo>
                    <a:pt x="797136" y="405214"/>
                    <a:pt x="782437" y="422060"/>
                    <a:pt x="762715" y="424776"/>
                  </a:cubicBezTo>
                  <a:lnTo>
                    <a:pt x="757294" y="425148"/>
                  </a:lnTo>
                  <a:lnTo>
                    <a:pt x="518361" y="425148"/>
                  </a:lnTo>
                  <a:cubicBezTo>
                    <a:pt x="496349" y="425110"/>
                    <a:pt x="478530" y="407238"/>
                    <a:pt x="478568" y="385226"/>
                  </a:cubicBezTo>
                  <a:cubicBezTo>
                    <a:pt x="478599" y="365336"/>
                    <a:pt x="493288" y="348515"/>
                    <a:pt x="512994" y="345804"/>
                  </a:cubicBezTo>
                  <a:lnTo>
                    <a:pt x="518361" y="345432"/>
                  </a:lnTo>
                  <a:lnTo>
                    <a:pt x="757294" y="345432"/>
                  </a:ln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sz="20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6" name="Group 25">
            <a:extLst>
              <a:ext uri="{FF2B5EF4-FFF2-40B4-BE49-F238E27FC236}">
                <a16:creationId xmlns:a16="http://schemas.microsoft.com/office/drawing/2014/main" id="{4D5D9634-AA03-5D52-8406-04B303D4E2DD}"/>
              </a:ext>
              <a:ext uri="{C183D7F6-B498-43B3-948B-1728B52AA6E4}">
                <adec:decorative xmlns:adec="http://schemas.microsoft.com/office/drawing/2017/decorative" val="1"/>
              </a:ext>
            </a:extLst>
          </p:cNvPr>
          <p:cNvGrpSpPr/>
          <p:nvPr/>
        </p:nvGrpSpPr>
        <p:grpSpPr>
          <a:xfrm>
            <a:off x="4355306" y="2107481"/>
            <a:ext cx="3481389" cy="1667296"/>
            <a:chOff x="4355305" y="2306772"/>
            <a:chExt cx="3481389" cy="1667296"/>
          </a:xfrm>
        </p:grpSpPr>
        <p:sp>
          <p:nvSpPr>
            <p:cNvPr id="27" name="TextBox 26">
              <a:extLst>
                <a:ext uri="{FF2B5EF4-FFF2-40B4-BE49-F238E27FC236}">
                  <a16:creationId xmlns:a16="http://schemas.microsoft.com/office/drawing/2014/main" id="{E8BBEF89-7A83-8C9B-1898-8B6C773642B4}"/>
                </a:ext>
              </a:extLst>
            </p:cNvPr>
            <p:cNvSpPr txBox="1"/>
            <p:nvPr/>
          </p:nvSpPr>
          <p:spPr>
            <a:xfrm>
              <a:off x="4355305" y="2306772"/>
              <a:ext cx="3481389" cy="1667296"/>
            </a:xfrm>
            <a:prstGeom prst="roundRect">
              <a:avLst/>
            </a:prstGeom>
            <a:solidFill>
              <a:srgbClr val="F4F3F5"/>
            </a:solidFill>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a:ea typeface="Open Sans SemiBold"/>
                  <a:cs typeface="Open Sans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a:latin typeface="Open Sans Semibold" panose="020B0706030804020204" pitchFamily="34" charset="0"/>
                  <a:ea typeface="Open Sans Semibold" panose="020B0706030804020204" pitchFamily="34" charset="0"/>
                  <a:cs typeface="Open Sans Semibold" panose="020B0706030804020204" pitchFamily="34" charset="0"/>
                </a:rPr>
                <a:t> APIs</a:t>
              </a:r>
            </a:p>
          </p:txBody>
        </p:sp>
        <p:sp>
          <p:nvSpPr>
            <p:cNvPr id="28" name="Graphic 229">
              <a:extLst>
                <a:ext uri="{FF2B5EF4-FFF2-40B4-BE49-F238E27FC236}">
                  <a16:creationId xmlns:a16="http://schemas.microsoft.com/office/drawing/2014/main" id="{51C88755-8E05-75AA-FE20-D68A6FE03CAF}"/>
                </a:ext>
              </a:extLst>
            </p:cNvPr>
            <p:cNvSpPr>
              <a:spLocks noChangeAspect="1"/>
            </p:cNvSpPr>
            <p:nvPr/>
          </p:nvSpPr>
          <p:spPr>
            <a:xfrm>
              <a:off x="5819009" y="2664770"/>
              <a:ext cx="553981" cy="548640"/>
            </a:xfrm>
            <a:custGeom>
              <a:avLst/>
              <a:gdLst>
                <a:gd name="connsiteX0" fmla="*/ 0 w 377466"/>
                <a:gd name="connsiteY0" fmla="*/ 28575 h 373827"/>
                <a:gd name="connsiteX1" fmla="*/ 28575 w 377466"/>
                <a:gd name="connsiteY1" fmla="*/ 0 h 373827"/>
                <a:gd name="connsiteX2" fmla="*/ 314325 w 377466"/>
                <a:gd name="connsiteY2" fmla="*/ 0 h 373827"/>
                <a:gd name="connsiteX3" fmla="*/ 342900 w 377466"/>
                <a:gd name="connsiteY3" fmla="*/ 28575 h 373827"/>
                <a:gd name="connsiteX4" fmla="*/ 342900 w 377466"/>
                <a:gd name="connsiteY4" fmla="*/ 57150 h 373827"/>
                <a:gd name="connsiteX5" fmla="*/ 314325 w 377466"/>
                <a:gd name="connsiteY5" fmla="*/ 85725 h 373827"/>
                <a:gd name="connsiteX6" fmla="*/ 28575 w 377466"/>
                <a:gd name="connsiteY6" fmla="*/ 85725 h 373827"/>
                <a:gd name="connsiteX7" fmla="*/ 0 w 377466"/>
                <a:gd name="connsiteY7" fmla="*/ 57150 h 373827"/>
                <a:gd name="connsiteX8" fmla="*/ 0 w 377466"/>
                <a:gd name="connsiteY8" fmla="*/ 28575 h 373827"/>
                <a:gd name="connsiteX9" fmla="*/ 19050 w 377466"/>
                <a:gd name="connsiteY9" fmla="*/ 114300 h 373827"/>
                <a:gd name="connsiteX10" fmla="*/ 323850 w 377466"/>
                <a:gd name="connsiteY10" fmla="*/ 114300 h 373827"/>
                <a:gd name="connsiteX11" fmla="*/ 323850 w 377466"/>
                <a:gd name="connsiteY11" fmla="*/ 161891 h 373827"/>
                <a:gd name="connsiteX12" fmla="*/ 276225 w 377466"/>
                <a:gd name="connsiteY12" fmla="*/ 152400 h 373827"/>
                <a:gd name="connsiteX13" fmla="*/ 219071 w 377466"/>
                <a:gd name="connsiteY13" fmla="*/ 166350 h 373827"/>
                <a:gd name="connsiteX14" fmla="*/ 204788 w 377466"/>
                <a:gd name="connsiteY14" fmla="*/ 152400 h 373827"/>
                <a:gd name="connsiteX15" fmla="*/ 138113 w 377466"/>
                <a:gd name="connsiteY15" fmla="*/ 152400 h 373827"/>
                <a:gd name="connsiteX16" fmla="*/ 123825 w 377466"/>
                <a:gd name="connsiteY16" fmla="*/ 166688 h 373827"/>
                <a:gd name="connsiteX17" fmla="*/ 138113 w 377466"/>
                <a:gd name="connsiteY17" fmla="*/ 180975 h 373827"/>
                <a:gd name="connsiteX18" fmla="*/ 197099 w 377466"/>
                <a:gd name="connsiteY18" fmla="*/ 180975 h 373827"/>
                <a:gd name="connsiteX19" fmla="*/ 152400 w 377466"/>
                <a:gd name="connsiteY19" fmla="*/ 276225 h 373827"/>
                <a:gd name="connsiteX20" fmla="*/ 171865 w 377466"/>
                <a:gd name="connsiteY20" fmla="*/ 342900 h 373827"/>
                <a:gd name="connsiteX21" fmla="*/ 90488 w 377466"/>
                <a:gd name="connsiteY21" fmla="*/ 342900 h 373827"/>
                <a:gd name="connsiteX22" fmla="*/ 19050 w 377466"/>
                <a:gd name="connsiteY22" fmla="*/ 271463 h 373827"/>
                <a:gd name="connsiteX23" fmla="*/ 19050 w 377466"/>
                <a:gd name="connsiteY23" fmla="*/ 114300 h 373827"/>
                <a:gd name="connsiteX24" fmla="*/ 214831 w 377466"/>
                <a:gd name="connsiteY24" fmla="*/ 209091 h 373827"/>
                <a:gd name="connsiteX25" fmla="*/ 187376 w 377466"/>
                <a:gd name="connsiteY25" fmla="*/ 256643 h 373827"/>
                <a:gd name="connsiteX26" fmla="*/ 176247 w 377466"/>
                <a:gd name="connsiteY26" fmla="*/ 259396 h 373827"/>
                <a:gd name="connsiteX27" fmla="*/ 174948 w 377466"/>
                <a:gd name="connsiteY27" fmla="*/ 276231 h 373827"/>
                <a:gd name="connsiteX28" fmla="*/ 176369 w 377466"/>
                <a:gd name="connsiteY28" fmla="*/ 293822 h 373827"/>
                <a:gd name="connsiteX29" fmla="*/ 186644 w 377466"/>
                <a:gd name="connsiteY29" fmla="*/ 296296 h 373827"/>
                <a:gd name="connsiteX30" fmla="*/ 214267 w 377466"/>
                <a:gd name="connsiteY30" fmla="*/ 344121 h 373827"/>
                <a:gd name="connsiteX31" fmla="*/ 210718 w 377466"/>
                <a:gd name="connsiteY31" fmla="*/ 356147 h 373827"/>
                <a:gd name="connsiteX32" fmla="*/ 238992 w 377466"/>
                <a:gd name="connsiteY32" fmla="*/ 373702 h 373827"/>
                <a:gd name="connsiteX33" fmla="*/ 248389 w 377466"/>
                <a:gd name="connsiteY33" fmla="*/ 363821 h 373827"/>
                <a:gd name="connsiteX34" fmla="*/ 303617 w 377466"/>
                <a:gd name="connsiteY34" fmla="*/ 363830 h 373827"/>
                <a:gd name="connsiteX35" fmla="*/ 313117 w 377466"/>
                <a:gd name="connsiteY35" fmla="*/ 373828 h 373827"/>
                <a:gd name="connsiteX36" fmla="*/ 341365 w 377466"/>
                <a:gd name="connsiteY36" fmla="*/ 356437 h 373827"/>
                <a:gd name="connsiteX37" fmla="*/ 337593 w 377466"/>
                <a:gd name="connsiteY37" fmla="*/ 343371 h 373827"/>
                <a:gd name="connsiteX38" fmla="*/ 365048 w 377466"/>
                <a:gd name="connsiteY38" fmla="*/ 295818 h 373827"/>
                <a:gd name="connsiteX39" fmla="*/ 376167 w 377466"/>
                <a:gd name="connsiteY39" fmla="*/ 293065 h 373827"/>
                <a:gd name="connsiteX40" fmla="*/ 377466 w 377466"/>
                <a:gd name="connsiteY40" fmla="*/ 276231 h 373827"/>
                <a:gd name="connsiteX41" fmla="*/ 376045 w 377466"/>
                <a:gd name="connsiteY41" fmla="*/ 258636 h 373827"/>
                <a:gd name="connsiteX42" fmla="*/ 365777 w 377466"/>
                <a:gd name="connsiteY42" fmla="*/ 256163 h 373827"/>
                <a:gd name="connsiteX43" fmla="*/ 338157 w 377466"/>
                <a:gd name="connsiteY43" fmla="*/ 208338 h 373827"/>
                <a:gd name="connsiteX44" fmla="*/ 341702 w 377466"/>
                <a:gd name="connsiteY44" fmla="*/ 196322 h 373827"/>
                <a:gd name="connsiteX45" fmla="*/ 313428 w 377466"/>
                <a:gd name="connsiteY45" fmla="*/ 178761 h 373827"/>
                <a:gd name="connsiteX46" fmla="*/ 304034 w 377466"/>
                <a:gd name="connsiteY46" fmla="*/ 188639 h 373827"/>
                <a:gd name="connsiteX47" fmla="*/ 248806 w 377466"/>
                <a:gd name="connsiteY47" fmla="*/ 188629 h 373827"/>
                <a:gd name="connsiteX48" fmla="*/ 239304 w 377466"/>
                <a:gd name="connsiteY48" fmla="*/ 178632 h 373827"/>
                <a:gd name="connsiteX49" fmla="*/ 211057 w 377466"/>
                <a:gd name="connsiteY49" fmla="*/ 196019 h 373827"/>
                <a:gd name="connsiteX50" fmla="*/ 214831 w 377466"/>
                <a:gd name="connsiteY50" fmla="*/ 209091 h 373827"/>
                <a:gd name="connsiteX51" fmla="*/ 276208 w 377466"/>
                <a:gd name="connsiteY51" fmla="*/ 304806 h 373827"/>
                <a:gd name="connsiteX52" fmla="*/ 248591 w 377466"/>
                <a:gd name="connsiteY52" fmla="*/ 276231 h 373827"/>
                <a:gd name="connsiteX53" fmla="*/ 276208 w 377466"/>
                <a:gd name="connsiteY53" fmla="*/ 247656 h 373827"/>
                <a:gd name="connsiteX54" fmla="*/ 303823 w 377466"/>
                <a:gd name="connsiteY54" fmla="*/ 276231 h 373827"/>
                <a:gd name="connsiteX55" fmla="*/ 276208 w 377466"/>
                <a:gd name="connsiteY55" fmla="*/ 304806 h 37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7466" h="373827">
                  <a:moveTo>
                    <a:pt x="0" y="28575"/>
                  </a:moveTo>
                  <a:cubicBezTo>
                    <a:pt x="0" y="12793"/>
                    <a:pt x="12793" y="0"/>
                    <a:pt x="28575" y="0"/>
                  </a:cubicBezTo>
                  <a:lnTo>
                    <a:pt x="314325" y="0"/>
                  </a:lnTo>
                  <a:cubicBezTo>
                    <a:pt x="330106" y="0"/>
                    <a:pt x="342900" y="12793"/>
                    <a:pt x="342900" y="28575"/>
                  </a:cubicBezTo>
                  <a:lnTo>
                    <a:pt x="342900" y="57150"/>
                  </a:lnTo>
                  <a:cubicBezTo>
                    <a:pt x="342900" y="72932"/>
                    <a:pt x="330106" y="85725"/>
                    <a:pt x="314325" y="85725"/>
                  </a:cubicBezTo>
                  <a:lnTo>
                    <a:pt x="28575" y="85725"/>
                  </a:lnTo>
                  <a:cubicBezTo>
                    <a:pt x="12793" y="85725"/>
                    <a:pt x="0" y="72932"/>
                    <a:pt x="0" y="57150"/>
                  </a:cubicBezTo>
                  <a:lnTo>
                    <a:pt x="0" y="28575"/>
                  </a:lnTo>
                  <a:close/>
                  <a:moveTo>
                    <a:pt x="19050" y="114300"/>
                  </a:moveTo>
                  <a:lnTo>
                    <a:pt x="323850" y="114300"/>
                  </a:lnTo>
                  <a:lnTo>
                    <a:pt x="323850" y="161891"/>
                  </a:lnTo>
                  <a:cubicBezTo>
                    <a:pt x="309189" y="155776"/>
                    <a:pt x="293101" y="152400"/>
                    <a:pt x="276225" y="152400"/>
                  </a:cubicBezTo>
                  <a:cubicBezTo>
                    <a:pt x="255609" y="152400"/>
                    <a:pt x="236170" y="157439"/>
                    <a:pt x="219071" y="166350"/>
                  </a:cubicBezTo>
                  <a:cubicBezTo>
                    <a:pt x="218892" y="158616"/>
                    <a:pt x="212566" y="152400"/>
                    <a:pt x="204788" y="152400"/>
                  </a:cubicBezTo>
                  <a:lnTo>
                    <a:pt x="138113" y="152400"/>
                  </a:lnTo>
                  <a:cubicBezTo>
                    <a:pt x="130222" y="152400"/>
                    <a:pt x="123825" y="158797"/>
                    <a:pt x="123825" y="166688"/>
                  </a:cubicBezTo>
                  <a:cubicBezTo>
                    <a:pt x="123825" y="174578"/>
                    <a:pt x="130222" y="180975"/>
                    <a:pt x="138113" y="180975"/>
                  </a:cubicBezTo>
                  <a:lnTo>
                    <a:pt x="197099" y="180975"/>
                  </a:lnTo>
                  <a:cubicBezTo>
                    <a:pt x="169787" y="203688"/>
                    <a:pt x="152400" y="237927"/>
                    <a:pt x="152400" y="276225"/>
                  </a:cubicBezTo>
                  <a:cubicBezTo>
                    <a:pt x="152400" y="300773"/>
                    <a:pt x="159544" y="323654"/>
                    <a:pt x="171865" y="342900"/>
                  </a:cubicBezTo>
                  <a:lnTo>
                    <a:pt x="90488" y="342900"/>
                  </a:lnTo>
                  <a:cubicBezTo>
                    <a:pt x="51034" y="342900"/>
                    <a:pt x="19050" y="310917"/>
                    <a:pt x="19050" y="271463"/>
                  </a:cubicBezTo>
                  <a:lnTo>
                    <a:pt x="19050" y="114300"/>
                  </a:lnTo>
                  <a:close/>
                  <a:moveTo>
                    <a:pt x="214831" y="209091"/>
                  </a:moveTo>
                  <a:cubicBezTo>
                    <a:pt x="220828" y="229859"/>
                    <a:pt x="208361" y="251450"/>
                    <a:pt x="187376" y="256643"/>
                  </a:cubicBezTo>
                  <a:lnTo>
                    <a:pt x="176247" y="259396"/>
                  </a:lnTo>
                  <a:cubicBezTo>
                    <a:pt x="175391" y="264877"/>
                    <a:pt x="174948" y="270500"/>
                    <a:pt x="174948" y="276231"/>
                  </a:cubicBezTo>
                  <a:cubicBezTo>
                    <a:pt x="174948" y="282226"/>
                    <a:pt x="175433" y="288103"/>
                    <a:pt x="176369" y="293822"/>
                  </a:cubicBezTo>
                  <a:lnTo>
                    <a:pt x="186644" y="296296"/>
                  </a:lnTo>
                  <a:cubicBezTo>
                    <a:pt x="207839" y="301401"/>
                    <a:pt x="220437" y="323214"/>
                    <a:pt x="214267" y="344121"/>
                  </a:cubicBezTo>
                  <a:lnTo>
                    <a:pt x="210718" y="356147"/>
                  </a:lnTo>
                  <a:cubicBezTo>
                    <a:pt x="219085" y="363493"/>
                    <a:pt x="228617" y="369460"/>
                    <a:pt x="238992" y="373702"/>
                  </a:cubicBezTo>
                  <a:lnTo>
                    <a:pt x="248389" y="363821"/>
                  </a:lnTo>
                  <a:cubicBezTo>
                    <a:pt x="263410" y="348024"/>
                    <a:pt x="288600" y="348028"/>
                    <a:pt x="303617" y="363830"/>
                  </a:cubicBezTo>
                  <a:lnTo>
                    <a:pt x="313117" y="373828"/>
                  </a:lnTo>
                  <a:cubicBezTo>
                    <a:pt x="323471" y="369631"/>
                    <a:pt x="332996" y="363722"/>
                    <a:pt x="341365" y="356437"/>
                  </a:cubicBezTo>
                  <a:lnTo>
                    <a:pt x="337593" y="343371"/>
                  </a:lnTo>
                  <a:cubicBezTo>
                    <a:pt x="331596" y="322600"/>
                    <a:pt x="344062" y="301009"/>
                    <a:pt x="365048" y="295818"/>
                  </a:cubicBezTo>
                  <a:lnTo>
                    <a:pt x="376167" y="293065"/>
                  </a:lnTo>
                  <a:cubicBezTo>
                    <a:pt x="377022" y="287585"/>
                    <a:pt x="377466" y="281961"/>
                    <a:pt x="377466" y="276231"/>
                  </a:cubicBezTo>
                  <a:cubicBezTo>
                    <a:pt x="377466" y="270236"/>
                    <a:pt x="376980" y="264357"/>
                    <a:pt x="376045" y="258636"/>
                  </a:cubicBezTo>
                  <a:lnTo>
                    <a:pt x="365777" y="256163"/>
                  </a:lnTo>
                  <a:cubicBezTo>
                    <a:pt x="344584" y="251060"/>
                    <a:pt x="331986" y="229248"/>
                    <a:pt x="338157" y="208338"/>
                  </a:cubicBezTo>
                  <a:lnTo>
                    <a:pt x="341702" y="196322"/>
                  </a:lnTo>
                  <a:cubicBezTo>
                    <a:pt x="333337" y="188972"/>
                    <a:pt x="323802" y="183006"/>
                    <a:pt x="313428" y="178761"/>
                  </a:cubicBezTo>
                  <a:lnTo>
                    <a:pt x="304034" y="188639"/>
                  </a:lnTo>
                  <a:cubicBezTo>
                    <a:pt x="289013" y="204437"/>
                    <a:pt x="263823" y="204431"/>
                    <a:pt x="248806" y="188629"/>
                  </a:cubicBezTo>
                  <a:lnTo>
                    <a:pt x="239304" y="178632"/>
                  </a:lnTo>
                  <a:cubicBezTo>
                    <a:pt x="228951" y="182827"/>
                    <a:pt x="219426" y="188734"/>
                    <a:pt x="211057" y="196019"/>
                  </a:cubicBezTo>
                  <a:lnTo>
                    <a:pt x="214831" y="209091"/>
                  </a:lnTo>
                  <a:close/>
                  <a:moveTo>
                    <a:pt x="276208" y="304806"/>
                  </a:moveTo>
                  <a:cubicBezTo>
                    <a:pt x="260955" y="304806"/>
                    <a:pt x="248591" y="292012"/>
                    <a:pt x="248591" y="276231"/>
                  </a:cubicBezTo>
                  <a:cubicBezTo>
                    <a:pt x="248591" y="260450"/>
                    <a:pt x="260955" y="247656"/>
                    <a:pt x="276208" y="247656"/>
                  </a:cubicBezTo>
                  <a:cubicBezTo>
                    <a:pt x="291459" y="247656"/>
                    <a:pt x="303823" y="260450"/>
                    <a:pt x="303823" y="276231"/>
                  </a:cubicBezTo>
                  <a:cubicBezTo>
                    <a:pt x="303823" y="292012"/>
                    <a:pt x="291459" y="304806"/>
                    <a:pt x="276208" y="304806"/>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sz="20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31" name="Group 30">
            <a:extLst>
              <a:ext uri="{FF2B5EF4-FFF2-40B4-BE49-F238E27FC236}">
                <a16:creationId xmlns:a16="http://schemas.microsoft.com/office/drawing/2014/main" id="{29AE3E9E-10A6-7B23-EB56-1EA7FF8099A4}"/>
              </a:ext>
              <a:ext uri="{C183D7F6-B498-43B3-948B-1728B52AA6E4}">
                <adec:decorative xmlns:adec="http://schemas.microsoft.com/office/drawing/2017/decorative" val="1"/>
              </a:ext>
            </a:extLst>
          </p:cNvPr>
          <p:cNvGrpSpPr/>
          <p:nvPr/>
        </p:nvGrpSpPr>
        <p:grpSpPr>
          <a:xfrm>
            <a:off x="8123871" y="2107481"/>
            <a:ext cx="3481389" cy="1667296"/>
            <a:chOff x="8126412" y="2306772"/>
            <a:chExt cx="3481389" cy="1667296"/>
          </a:xfrm>
        </p:grpSpPr>
        <p:sp>
          <p:nvSpPr>
            <p:cNvPr id="32" name="TextBox 31">
              <a:extLst>
                <a:ext uri="{FF2B5EF4-FFF2-40B4-BE49-F238E27FC236}">
                  <a16:creationId xmlns:a16="http://schemas.microsoft.com/office/drawing/2014/main" id="{E997F243-88FB-C912-18B9-7779A965B501}"/>
                </a:ext>
              </a:extLst>
            </p:cNvPr>
            <p:cNvSpPr txBox="1"/>
            <p:nvPr/>
          </p:nvSpPr>
          <p:spPr>
            <a:xfrm>
              <a:off x="8126412" y="2306772"/>
              <a:ext cx="3481389" cy="1667296"/>
            </a:xfrm>
            <a:prstGeom prst="roundRect">
              <a:avLst/>
            </a:prstGeom>
            <a:solidFill>
              <a:srgbClr val="F4F3F5"/>
            </a:solidFill>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a:ea typeface="Open Sans SemiBold"/>
                  <a:cs typeface="Open Sans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a:latin typeface="Open Sans Semibold" panose="020B0706030804020204" pitchFamily="34" charset="0"/>
                  <a:ea typeface="Open Sans Semibold" panose="020B0706030804020204" pitchFamily="34" charset="0"/>
                  <a:cs typeface="Open Sans Semibold" panose="020B0706030804020204" pitchFamily="34" charset="0"/>
                </a:rPr>
                <a:t>Data</a:t>
              </a:r>
            </a:p>
          </p:txBody>
        </p:sp>
        <p:sp>
          <p:nvSpPr>
            <p:cNvPr id="33" name="Graphic 77">
              <a:extLst>
                <a:ext uri="{FF2B5EF4-FFF2-40B4-BE49-F238E27FC236}">
                  <a16:creationId xmlns:a16="http://schemas.microsoft.com/office/drawing/2014/main" id="{2FAAD66E-8066-136D-22DE-1D704581C3E8}"/>
                </a:ext>
              </a:extLst>
            </p:cNvPr>
            <p:cNvSpPr>
              <a:spLocks noChangeAspect="1"/>
            </p:cNvSpPr>
            <p:nvPr/>
          </p:nvSpPr>
          <p:spPr>
            <a:xfrm>
              <a:off x="9647650" y="2664770"/>
              <a:ext cx="438912" cy="548640"/>
            </a:xfrm>
            <a:custGeom>
              <a:avLst/>
              <a:gdLst>
                <a:gd name="connsiteX0" fmla="*/ 152400 w 304800"/>
                <a:gd name="connsiteY0" fmla="*/ 152400 h 381000"/>
                <a:gd name="connsiteX1" fmla="*/ 304800 w 304800"/>
                <a:gd name="connsiteY1" fmla="*/ 76200 h 381000"/>
                <a:gd name="connsiteX2" fmla="*/ 152400 w 304800"/>
                <a:gd name="connsiteY2" fmla="*/ 0 h 381000"/>
                <a:gd name="connsiteX3" fmla="*/ 0 w 304800"/>
                <a:gd name="connsiteY3" fmla="*/ 76200 h 381000"/>
                <a:gd name="connsiteX4" fmla="*/ 152400 w 304800"/>
                <a:gd name="connsiteY4" fmla="*/ 152400 h 381000"/>
                <a:gd name="connsiteX5" fmla="*/ 272943 w 304800"/>
                <a:gd name="connsiteY5" fmla="*/ 155640 h 381000"/>
                <a:gd name="connsiteX6" fmla="*/ 304800 w 304800"/>
                <a:gd name="connsiteY6" fmla="*/ 134367 h 381000"/>
                <a:gd name="connsiteX7" fmla="*/ 304800 w 304800"/>
                <a:gd name="connsiteY7" fmla="*/ 304800 h 381000"/>
                <a:gd name="connsiteX8" fmla="*/ 152400 w 304800"/>
                <a:gd name="connsiteY8" fmla="*/ 381000 h 381000"/>
                <a:gd name="connsiteX9" fmla="*/ 0 w 304800"/>
                <a:gd name="connsiteY9" fmla="*/ 304800 h 381000"/>
                <a:gd name="connsiteX10" fmla="*/ 0 w 304800"/>
                <a:gd name="connsiteY10" fmla="*/ 134367 h 381000"/>
                <a:gd name="connsiteX11" fmla="*/ 31858 w 304800"/>
                <a:gd name="connsiteY11" fmla="*/ 155640 h 381000"/>
                <a:gd name="connsiteX12" fmla="*/ 152400 w 304800"/>
                <a:gd name="connsiteY12" fmla="*/ 180975 h 381000"/>
                <a:gd name="connsiteX13" fmla="*/ 272943 w 304800"/>
                <a:gd name="connsiteY13" fmla="*/ 15564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800" h="381000">
                  <a:moveTo>
                    <a:pt x="152400" y="152400"/>
                  </a:moveTo>
                  <a:cubicBezTo>
                    <a:pt x="236569" y="152400"/>
                    <a:pt x="304800" y="118284"/>
                    <a:pt x="304800" y="76200"/>
                  </a:cubicBezTo>
                  <a:cubicBezTo>
                    <a:pt x="304800" y="34116"/>
                    <a:pt x="236569" y="0"/>
                    <a:pt x="152400" y="0"/>
                  </a:cubicBezTo>
                  <a:cubicBezTo>
                    <a:pt x="68232" y="0"/>
                    <a:pt x="0" y="34116"/>
                    <a:pt x="0" y="76200"/>
                  </a:cubicBezTo>
                  <a:cubicBezTo>
                    <a:pt x="0" y="118284"/>
                    <a:pt x="68232" y="152400"/>
                    <a:pt x="152400" y="152400"/>
                  </a:cubicBezTo>
                  <a:close/>
                  <a:moveTo>
                    <a:pt x="272943" y="155640"/>
                  </a:moveTo>
                  <a:cubicBezTo>
                    <a:pt x="284142" y="150040"/>
                    <a:pt x="295235" y="142951"/>
                    <a:pt x="304800" y="134367"/>
                  </a:cubicBezTo>
                  <a:lnTo>
                    <a:pt x="304800" y="304800"/>
                  </a:lnTo>
                  <a:cubicBezTo>
                    <a:pt x="304800" y="346883"/>
                    <a:pt x="236569" y="381000"/>
                    <a:pt x="152400" y="381000"/>
                  </a:cubicBezTo>
                  <a:cubicBezTo>
                    <a:pt x="68232" y="381000"/>
                    <a:pt x="0" y="346883"/>
                    <a:pt x="0" y="304800"/>
                  </a:cubicBezTo>
                  <a:lnTo>
                    <a:pt x="0" y="134367"/>
                  </a:lnTo>
                  <a:cubicBezTo>
                    <a:pt x="9565" y="142951"/>
                    <a:pt x="20658" y="150040"/>
                    <a:pt x="31858" y="155640"/>
                  </a:cubicBezTo>
                  <a:cubicBezTo>
                    <a:pt x="64184" y="171802"/>
                    <a:pt x="106842" y="180975"/>
                    <a:pt x="152400" y="180975"/>
                  </a:cubicBezTo>
                  <a:cubicBezTo>
                    <a:pt x="197958" y="180975"/>
                    <a:pt x="240617" y="171802"/>
                    <a:pt x="272943" y="155640"/>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sz="20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34" name="Group 33">
            <a:extLst>
              <a:ext uri="{FF2B5EF4-FFF2-40B4-BE49-F238E27FC236}">
                <a16:creationId xmlns:a16="http://schemas.microsoft.com/office/drawing/2014/main" id="{1D826FC6-C93D-F2A1-7EAA-C70E102D4561}"/>
              </a:ext>
              <a:ext uri="{C183D7F6-B498-43B3-948B-1728B52AA6E4}">
                <adec:decorative xmlns:adec="http://schemas.microsoft.com/office/drawing/2017/decorative" val="1"/>
              </a:ext>
            </a:extLst>
          </p:cNvPr>
          <p:cNvGrpSpPr/>
          <p:nvPr/>
        </p:nvGrpSpPr>
        <p:grpSpPr>
          <a:xfrm>
            <a:off x="586740" y="4080464"/>
            <a:ext cx="3481389" cy="1667296"/>
            <a:chOff x="584199" y="4150802"/>
            <a:chExt cx="3481389" cy="1667296"/>
          </a:xfrm>
        </p:grpSpPr>
        <p:sp>
          <p:nvSpPr>
            <p:cNvPr id="35" name="TextBox 34">
              <a:extLst>
                <a:ext uri="{FF2B5EF4-FFF2-40B4-BE49-F238E27FC236}">
                  <a16:creationId xmlns:a16="http://schemas.microsoft.com/office/drawing/2014/main" id="{3D06E441-864C-0DF1-4AF9-F179B6962582}"/>
                </a:ext>
              </a:extLst>
            </p:cNvPr>
            <p:cNvSpPr txBox="1"/>
            <p:nvPr/>
          </p:nvSpPr>
          <p:spPr>
            <a:xfrm>
              <a:off x="584199" y="4150802"/>
              <a:ext cx="3481389" cy="1667296"/>
            </a:xfrm>
            <a:prstGeom prst="roundRect">
              <a:avLst/>
            </a:prstGeom>
            <a:solidFill>
              <a:srgbClr val="F4F3F5"/>
            </a:solidFill>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a:ea typeface="Open Sans SemiBold"/>
                  <a:cs typeface="Open Sans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a:latin typeface="Open Sans Semibold" panose="020B0706030804020204" pitchFamily="34" charset="0"/>
                  <a:ea typeface="Open Sans Semibold" panose="020B0706030804020204" pitchFamily="34" charset="0"/>
                  <a:cs typeface="Open Sans Semibold" panose="020B0706030804020204" pitchFamily="34" charset="0"/>
                </a:rPr>
                <a:t>Server</a:t>
              </a:r>
            </a:p>
          </p:txBody>
        </p:sp>
        <p:sp>
          <p:nvSpPr>
            <p:cNvPr id="38" name="Graphic 18">
              <a:extLst>
                <a:ext uri="{FF2B5EF4-FFF2-40B4-BE49-F238E27FC236}">
                  <a16:creationId xmlns:a16="http://schemas.microsoft.com/office/drawing/2014/main" id="{03B95FF1-B8C5-94EF-92C1-DA056A3EA63B}"/>
                </a:ext>
              </a:extLst>
            </p:cNvPr>
            <p:cNvSpPr>
              <a:spLocks noChangeAspect="1"/>
            </p:cNvSpPr>
            <p:nvPr/>
          </p:nvSpPr>
          <p:spPr>
            <a:xfrm>
              <a:off x="2160051" y="4508800"/>
              <a:ext cx="329684" cy="549473"/>
            </a:xfrm>
            <a:custGeom>
              <a:avLst/>
              <a:gdLst>
                <a:gd name="connsiteX0" fmla="*/ 82421 w 329684"/>
                <a:gd name="connsiteY0" fmla="*/ 0 h 549473"/>
                <a:gd name="connsiteX1" fmla="*/ 0 w 329684"/>
                <a:gd name="connsiteY1" fmla="*/ 82421 h 549473"/>
                <a:gd name="connsiteX2" fmla="*/ 0 w 329684"/>
                <a:gd name="connsiteY2" fmla="*/ 467052 h 549473"/>
                <a:gd name="connsiteX3" fmla="*/ 82421 w 329684"/>
                <a:gd name="connsiteY3" fmla="*/ 549473 h 549473"/>
                <a:gd name="connsiteX4" fmla="*/ 247263 w 329684"/>
                <a:gd name="connsiteY4" fmla="*/ 549473 h 549473"/>
                <a:gd name="connsiteX5" fmla="*/ 329684 w 329684"/>
                <a:gd name="connsiteY5" fmla="*/ 467052 h 549473"/>
                <a:gd name="connsiteX6" fmla="*/ 329684 w 329684"/>
                <a:gd name="connsiteY6" fmla="*/ 82421 h 549473"/>
                <a:gd name="connsiteX7" fmla="*/ 247263 w 329684"/>
                <a:gd name="connsiteY7" fmla="*/ 0 h 549473"/>
                <a:gd name="connsiteX8" fmla="*/ 82421 w 329684"/>
                <a:gd name="connsiteY8" fmla="*/ 0 h 549473"/>
                <a:gd name="connsiteX9" fmla="*/ 68684 w 329684"/>
                <a:gd name="connsiteY9" fmla="*/ 130500 h 549473"/>
                <a:gd name="connsiteX10" fmla="*/ 89289 w 329684"/>
                <a:gd name="connsiteY10" fmla="*/ 109895 h 549473"/>
                <a:gd name="connsiteX11" fmla="*/ 240395 w 329684"/>
                <a:gd name="connsiteY11" fmla="*/ 109895 h 549473"/>
                <a:gd name="connsiteX12" fmla="*/ 261000 w 329684"/>
                <a:gd name="connsiteY12" fmla="*/ 130500 h 549473"/>
                <a:gd name="connsiteX13" fmla="*/ 240395 w 329684"/>
                <a:gd name="connsiteY13" fmla="*/ 151105 h 549473"/>
                <a:gd name="connsiteX14" fmla="*/ 89289 w 329684"/>
                <a:gd name="connsiteY14" fmla="*/ 151105 h 549473"/>
                <a:gd name="connsiteX15" fmla="*/ 68684 w 329684"/>
                <a:gd name="connsiteY15" fmla="*/ 130500 h 549473"/>
                <a:gd name="connsiteX16" fmla="*/ 68684 w 329684"/>
                <a:gd name="connsiteY16" fmla="*/ 432710 h 549473"/>
                <a:gd name="connsiteX17" fmla="*/ 89289 w 329684"/>
                <a:gd name="connsiteY17" fmla="*/ 412105 h 549473"/>
                <a:gd name="connsiteX18" fmla="*/ 240395 w 329684"/>
                <a:gd name="connsiteY18" fmla="*/ 412105 h 549473"/>
                <a:gd name="connsiteX19" fmla="*/ 261000 w 329684"/>
                <a:gd name="connsiteY19" fmla="*/ 432710 h 549473"/>
                <a:gd name="connsiteX20" fmla="*/ 240395 w 329684"/>
                <a:gd name="connsiteY20" fmla="*/ 453316 h 549473"/>
                <a:gd name="connsiteX21" fmla="*/ 89289 w 329684"/>
                <a:gd name="connsiteY21" fmla="*/ 453316 h 549473"/>
                <a:gd name="connsiteX22" fmla="*/ 68684 w 329684"/>
                <a:gd name="connsiteY22" fmla="*/ 432710 h 549473"/>
                <a:gd name="connsiteX23" fmla="*/ 68684 w 329684"/>
                <a:gd name="connsiteY23" fmla="*/ 350289 h 549473"/>
                <a:gd name="connsiteX24" fmla="*/ 89289 w 329684"/>
                <a:gd name="connsiteY24" fmla="*/ 329684 h 549473"/>
                <a:gd name="connsiteX25" fmla="*/ 240395 w 329684"/>
                <a:gd name="connsiteY25" fmla="*/ 329684 h 549473"/>
                <a:gd name="connsiteX26" fmla="*/ 261000 w 329684"/>
                <a:gd name="connsiteY26" fmla="*/ 350289 h 549473"/>
                <a:gd name="connsiteX27" fmla="*/ 240395 w 329684"/>
                <a:gd name="connsiteY27" fmla="*/ 370895 h 549473"/>
                <a:gd name="connsiteX28" fmla="*/ 89289 w 329684"/>
                <a:gd name="connsiteY28" fmla="*/ 370895 h 549473"/>
                <a:gd name="connsiteX29" fmla="*/ 68684 w 329684"/>
                <a:gd name="connsiteY29" fmla="*/ 350289 h 54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9684" h="549473">
                  <a:moveTo>
                    <a:pt x="82421" y="0"/>
                  </a:moveTo>
                  <a:cubicBezTo>
                    <a:pt x="36901" y="0"/>
                    <a:pt x="0" y="36901"/>
                    <a:pt x="0" y="82421"/>
                  </a:cubicBezTo>
                  <a:lnTo>
                    <a:pt x="0" y="467052"/>
                  </a:lnTo>
                  <a:cubicBezTo>
                    <a:pt x="0" y="512573"/>
                    <a:pt x="36901" y="549473"/>
                    <a:pt x="82421" y="549473"/>
                  </a:cubicBezTo>
                  <a:lnTo>
                    <a:pt x="247263" y="549473"/>
                  </a:lnTo>
                  <a:cubicBezTo>
                    <a:pt x="292784" y="549473"/>
                    <a:pt x="329684" y="512573"/>
                    <a:pt x="329684" y="467052"/>
                  </a:cubicBezTo>
                  <a:lnTo>
                    <a:pt x="329684" y="82421"/>
                  </a:lnTo>
                  <a:cubicBezTo>
                    <a:pt x="329684" y="36901"/>
                    <a:pt x="292784" y="0"/>
                    <a:pt x="247263" y="0"/>
                  </a:cubicBezTo>
                  <a:lnTo>
                    <a:pt x="82421" y="0"/>
                  </a:lnTo>
                  <a:close/>
                  <a:moveTo>
                    <a:pt x="68684" y="130500"/>
                  </a:moveTo>
                  <a:cubicBezTo>
                    <a:pt x="68684" y="119120"/>
                    <a:pt x="77910" y="109895"/>
                    <a:pt x="89289" y="109895"/>
                  </a:cubicBezTo>
                  <a:lnTo>
                    <a:pt x="240395" y="109895"/>
                  </a:lnTo>
                  <a:cubicBezTo>
                    <a:pt x="251774" y="109895"/>
                    <a:pt x="261000" y="119120"/>
                    <a:pt x="261000" y="130500"/>
                  </a:cubicBezTo>
                  <a:cubicBezTo>
                    <a:pt x="261000" y="141880"/>
                    <a:pt x="251774" y="151105"/>
                    <a:pt x="240395" y="151105"/>
                  </a:cubicBezTo>
                  <a:lnTo>
                    <a:pt x="89289" y="151105"/>
                  </a:lnTo>
                  <a:cubicBezTo>
                    <a:pt x="77910" y="151105"/>
                    <a:pt x="68684" y="141880"/>
                    <a:pt x="68684" y="130500"/>
                  </a:cubicBezTo>
                  <a:close/>
                  <a:moveTo>
                    <a:pt x="68684" y="432710"/>
                  </a:moveTo>
                  <a:cubicBezTo>
                    <a:pt x="68684" y="421331"/>
                    <a:pt x="77910" y="412105"/>
                    <a:pt x="89289" y="412105"/>
                  </a:cubicBezTo>
                  <a:lnTo>
                    <a:pt x="240395" y="412105"/>
                  </a:lnTo>
                  <a:cubicBezTo>
                    <a:pt x="251774" y="412105"/>
                    <a:pt x="261000" y="421331"/>
                    <a:pt x="261000" y="432710"/>
                  </a:cubicBezTo>
                  <a:cubicBezTo>
                    <a:pt x="261000" y="444090"/>
                    <a:pt x="251774" y="453316"/>
                    <a:pt x="240395" y="453316"/>
                  </a:cubicBezTo>
                  <a:lnTo>
                    <a:pt x="89289" y="453316"/>
                  </a:lnTo>
                  <a:cubicBezTo>
                    <a:pt x="77910" y="453316"/>
                    <a:pt x="68684" y="444090"/>
                    <a:pt x="68684" y="432710"/>
                  </a:cubicBezTo>
                  <a:close/>
                  <a:moveTo>
                    <a:pt x="68684" y="350289"/>
                  </a:moveTo>
                  <a:cubicBezTo>
                    <a:pt x="68684" y="338910"/>
                    <a:pt x="77910" y="329684"/>
                    <a:pt x="89289" y="329684"/>
                  </a:cubicBezTo>
                  <a:lnTo>
                    <a:pt x="240395" y="329684"/>
                  </a:lnTo>
                  <a:cubicBezTo>
                    <a:pt x="251774" y="329684"/>
                    <a:pt x="261000" y="338910"/>
                    <a:pt x="261000" y="350289"/>
                  </a:cubicBezTo>
                  <a:cubicBezTo>
                    <a:pt x="261000" y="361669"/>
                    <a:pt x="251774" y="370895"/>
                    <a:pt x="240395" y="370895"/>
                  </a:cubicBezTo>
                  <a:lnTo>
                    <a:pt x="89289" y="370895"/>
                  </a:lnTo>
                  <a:cubicBezTo>
                    <a:pt x="77910" y="370895"/>
                    <a:pt x="68684" y="361669"/>
                    <a:pt x="68684" y="350289"/>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sz="20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41" name="Title 40">
            <a:extLst>
              <a:ext uri="{FF2B5EF4-FFF2-40B4-BE49-F238E27FC236}">
                <a16:creationId xmlns:a16="http://schemas.microsoft.com/office/drawing/2014/main" id="{189BA526-21AB-A22A-FE5A-A3B55FA6E79A}"/>
              </a:ext>
            </a:extLst>
          </p:cNvPr>
          <p:cNvSpPr>
            <a:spLocks noGrp="1"/>
          </p:cNvSpPr>
          <p:nvPr>
            <p:ph type="title"/>
          </p:nvPr>
        </p:nvSpPr>
        <p:spPr>
          <a:xfrm>
            <a:off x="586740" y="422028"/>
            <a:ext cx="11018520" cy="984885"/>
          </a:xfrm>
        </p:spPr>
        <p:txBody>
          <a:bodyPr/>
          <a:lstStyle/>
          <a:p>
            <a:pPr algn="l"/>
            <a:r>
              <a:rPr lang="en-US"/>
              <a:t>ASP.NET Core: </a:t>
            </a:r>
            <a:br>
              <a:rPr lang="en-US"/>
            </a:br>
            <a:r>
              <a:rPr lang="en-US" sz="2400">
                <a:solidFill>
                  <a:schemeClr val="accent2"/>
                </a:solidFill>
              </a:rPr>
              <a:t>Your full stack web platform for .NET</a:t>
            </a:r>
            <a:endParaRPr lang="en-US">
              <a:solidFill>
                <a:schemeClr val="accent2"/>
              </a:solidFill>
            </a:endParaRPr>
          </a:p>
        </p:txBody>
      </p:sp>
    </p:spTree>
    <p:extLst>
      <p:ext uri="{BB962C8B-B14F-4D97-AF65-F5344CB8AC3E}">
        <p14:creationId xmlns:p14="http://schemas.microsoft.com/office/powerpoint/2010/main" val="161644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0"/>
                                  </p:stCondLst>
                                  <p:childTnLst>
                                    <p:animMotion origin="layout" path="M 4.58333E-6 0.04606 L 4.58333E-6 4.81481E-6 " pathEditMode="relative" rAng="0" ptsTypes="AA">
                                      <p:cBhvr>
                                        <p:cTn id="9" dur="500" fill="hold"/>
                                        <p:tgtEl>
                                          <p:spTgt spid="18"/>
                                        </p:tgtEl>
                                        <p:attrNameLst>
                                          <p:attrName>ppt_x</p:attrName>
                                          <p:attrName>ppt_y</p:attrName>
                                        </p:attrNameLst>
                                      </p:cBhvr>
                                      <p:rCtr x="0" y="-2315"/>
                                    </p:animMotion>
                                  </p:childTnLst>
                                </p:cTn>
                              </p:par>
                              <p:par>
                                <p:cTn id="10" presetID="10" presetClass="entr" presetSubtype="0" fill="hold" nodeType="with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250"/>
                                  </p:stCondLst>
                                  <p:childTnLst>
                                    <p:animMotion origin="layout" path="M 0 0.04606 L 0 4.81481E-6 " pathEditMode="relative" rAng="0" ptsTypes="AA">
                                      <p:cBhvr>
                                        <p:cTn id="14" dur="500" fill="hold"/>
                                        <p:tgtEl>
                                          <p:spTgt spid="26"/>
                                        </p:tgtEl>
                                        <p:attrNameLst>
                                          <p:attrName>ppt_x</p:attrName>
                                          <p:attrName>ppt_y</p:attrName>
                                        </p:attrNameLst>
                                      </p:cBhvr>
                                      <p:rCtr x="0" y="-2315"/>
                                    </p:animMotion>
                                  </p:childTnLst>
                                </p:cTn>
                              </p:par>
                              <p:par>
                                <p:cTn id="15" presetID="10"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nodeType="withEffect">
                                  <p:stCondLst>
                                    <p:cond delay="500"/>
                                  </p:stCondLst>
                                  <p:childTnLst>
                                    <p:animMotion origin="layout" path="M -4.375E-6 0.04606 L -4.375E-6 4.81481E-6 " pathEditMode="relative" rAng="0" ptsTypes="AA">
                                      <p:cBhvr>
                                        <p:cTn id="19" dur="500" fill="hold"/>
                                        <p:tgtEl>
                                          <p:spTgt spid="31"/>
                                        </p:tgtEl>
                                        <p:attrNameLst>
                                          <p:attrName>ppt_x</p:attrName>
                                          <p:attrName>ppt_y</p:attrName>
                                        </p:attrNameLst>
                                      </p:cBhvr>
                                      <p:rCtr x="0" y="-2315"/>
                                    </p:animMotion>
                                  </p:childTnLst>
                                </p:cTn>
                              </p:par>
                              <p:par>
                                <p:cTn id="20" presetID="10" presetClass="entr" presetSubtype="0" fill="hold" nodeType="withEffect">
                                  <p:stCondLst>
                                    <p:cond delay="75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nodeType="withEffect">
                                  <p:stCondLst>
                                    <p:cond delay="750"/>
                                  </p:stCondLst>
                                  <p:childTnLst>
                                    <p:animMotion origin="layout" path="M 4.58333E-6 0.04606 L 4.58333E-6 4.81481E-6 " pathEditMode="relative" rAng="0" ptsTypes="AA">
                                      <p:cBhvr>
                                        <p:cTn id="24" dur="500" fill="hold"/>
                                        <p:tgtEl>
                                          <p:spTgt spid="34"/>
                                        </p:tgtEl>
                                        <p:attrNameLst>
                                          <p:attrName>ppt_x</p:attrName>
                                          <p:attrName>ppt_y</p:attrName>
                                        </p:attrNameLst>
                                      </p:cBhvr>
                                      <p:rCtr x="0" y="-2315"/>
                                    </p:animMotion>
                                  </p:childTnLst>
                                </p:cTn>
                              </p:par>
                              <p:par>
                                <p:cTn id="25" presetID="10" presetClass="entr" presetSubtype="0" fill="hold" nodeType="with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nodeType="withEffect">
                                  <p:stCondLst>
                                    <p:cond delay="1000"/>
                                  </p:stCondLst>
                                  <p:childTnLst>
                                    <p:animMotion origin="layout" path="M 0 0.04606 L 0 4.81481E-6 " pathEditMode="relative" rAng="0" ptsTypes="AA">
                                      <p:cBhvr>
                                        <p:cTn id="29" dur="500" fill="hold"/>
                                        <p:tgtEl>
                                          <p:spTgt spid="12"/>
                                        </p:tgtEl>
                                        <p:attrNameLst>
                                          <p:attrName>ppt_x</p:attrName>
                                          <p:attrName>ppt_y</p:attrName>
                                        </p:attrNameLst>
                                      </p:cBhvr>
                                      <p:rCtr x="0" y="-2315"/>
                                    </p:animMotion>
                                  </p:childTnLst>
                                </p:cTn>
                              </p:par>
                              <p:par>
                                <p:cTn id="30" presetID="10" presetClass="entr" presetSubtype="0" fill="hold" nodeType="withEffect">
                                  <p:stCondLst>
                                    <p:cond delay="12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nodeType="withEffect">
                                  <p:stCondLst>
                                    <p:cond delay="1250"/>
                                  </p:stCondLst>
                                  <p:childTnLst>
                                    <p:animMotion origin="layout" path="M -4.375E-6 0.04606 L -4.375E-6 4.81481E-6 " pathEditMode="relative" rAng="0" ptsTypes="AA">
                                      <p:cBhvr>
                                        <p:cTn id="34" dur="5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57E34-E9AF-23ED-BB70-6AA600186092}"/>
            </a:ext>
          </a:extLst>
        </p:cNvPr>
        <p:cNvGrpSpPr/>
        <p:nvPr/>
      </p:nvGrpSpPr>
      <p:grpSpPr>
        <a:xfrm>
          <a:off x="0" y="0"/>
          <a:ext cx="0" cy="0"/>
          <a:chOff x="0" y="0"/>
          <a:chExt cx="0" cy="0"/>
        </a:xfrm>
      </p:grpSpPr>
      <p:sp>
        <p:nvSpPr>
          <p:cNvPr id="14" name="Oval 7">
            <a:extLst>
              <a:ext uri="{FF2B5EF4-FFF2-40B4-BE49-F238E27FC236}">
                <a16:creationId xmlns:a16="http://schemas.microsoft.com/office/drawing/2014/main" id="{73BA0BC3-CDD2-8B76-5057-822E54DFE0C0}"/>
              </a:ext>
              <a:ext uri="{C183D7F6-B498-43B3-948B-1728B52AA6E4}">
                <adec:decorative xmlns:adec="http://schemas.microsoft.com/office/drawing/2017/decorative" val="0"/>
              </a:ext>
            </a:extLst>
          </p:cNvPr>
          <p:cNvSpPr/>
          <p:nvPr/>
        </p:nvSpPr>
        <p:spPr>
          <a:xfrm>
            <a:off x="3336697" y="1805940"/>
            <a:ext cx="5518606" cy="1371600"/>
          </a:xfrm>
          <a:prstGeom prst="roundRect">
            <a:avLst>
              <a:gd name="adj" fmla="val 8122"/>
            </a:avLst>
          </a:pr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r>
              <a:rPr lang="en-US" sz="32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ASP.NET Core in .NET 9</a:t>
            </a:r>
          </a:p>
        </p:txBody>
      </p:sp>
      <p:sp>
        <p:nvSpPr>
          <p:cNvPr id="33" name="Rounded Rectangle 21">
            <a:extLst>
              <a:ext uri="{FF2B5EF4-FFF2-40B4-BE49-F238E27FC236}">
                <a16:creationId xmlns:a16="http://schemas.microsoft.com/office/drawing/2014/main" id="{A7810E2A-72C8-D483-E114-B73D0EB1952E}"/>
              </a:ext>
            </a:extLst>
          </p:cNvPr>
          <p:cNvSpPr/>
          <p:nvPr/>
        </p:nvSpPr>
        <p:spPr>
          <a:xfrm>
            <a:off x="9145726" y="2697480"/>
            <a:ext cx="1188720" cy="2011680"/>
          </a:xfrm>
          <a:prstGeom prst="roundRect">
            <a:avLst>
              <a:gd name="adj" fmla="val 5742"/>
            </a:avLst>
          </a:prstGeom>
          <a:solidFill>
            <a:srgbClr val="F4F3F5"/>
          </a:solidFill>
          <a:effectLst/>
        </p:spPr>
        <p:txBody>
          <a:bodyPr wrap="square" lIns="0" tIns="0" rIns="0" bIns="0" anchor="ctr" anchorCtr="0">
            <a:noAutofit/>
          </a:bodyPr>
          <a:lstStyle/>
          <a:p>
            <a:pPr lvl="0" algn="ctr" defTabSz="914367" fontAlgn="base">
              <a:spcBef>
                <a:spcPct val="0"/>
              </a:spcBef>
              <a:spcAft>
                <a:spcPct val="0"/>
              </a:spcAft>
              <a:defRPr/>
            </a:pPr>
            <a:r>
              <a:rPr lang="en-US" sz="2400" b="1" spc="-50">
                <a:ln w="3175">
                  <a:noFill/>
                </a:ln>
                <a:gradFill>
                  <a:gsLst>
                    <a:gs pos="85000">
                      <a:srgbClr val="6C1CB2"/>
                    </a:gs>
                    <a:gs pos="0">
                      <a:srgbClr val="C03BC4"/>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Up to</a:t>
            </a:r>
            <a:r>
              <a:rPr lang="en-US" sz="2800" b="1" spc="-50">
                <a:ln w="3175">
                  <a:noFill/>
                </a:ln>
                <a:gradFill>
                  <a:gsLst>
                    <a:gs pos="85000">
                      <a:srgbClr val="6C1CB2"/>
                    </a:gs>
                    <a:gs pos="0">
                      <a:srgbClr val="C03BC4"/>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 </a:t>
            </a:r>
            <a:r>
              <a:rPr lang="en-US" sz="3600" b="1" spc="-50">
                <a:ln w="3175">
                  <a:noFill/>
                </a:ln>
                <a:gradFill>
                  <a:gsLst>
                    <a:gs pos="85000">
                      <a:srgbClr val="6C1CB2"/>
                    </a:gs>
                    <a:gs pos="0">
                      <a:srgbClr val="C03BC4"/>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25% </a:t>
            </a: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faster Blazor startup</a:t>
            </a:r>
          </a:p>
        </p:txBody>
      </p:sp>
      <p:grpSp>
        <p:nvGrpSpPr>
          <p:cNvPr id="34" name="Group 33">
            <a:extLst>
              <a:ext uri="{FF2B5EF4-FFF2-40B4-BE49-F238E27FC236}">
                <a16:creationId xmlns:a16="http://schemas.microsoft.com/office/drawing/2014/main" id="{5CFF3BD5-5B9E-71A9-DDA1-5BBA6DD88482}"/>
              </a:ext>
              <a:ext uri="{C183D7F6-B498-43B3-948B-1728B52AA6E4}">
                <adec:decorative xmlns:adec="http://schemas.microsoft.com/office/drawing/2017/decorative" val="1"/>
              </a:ext>
            </a:extLst>
          </p:cNvPr>
          <p:cNvGrpSpPr/>
          <p:nvPr/>
        </p:nvGrpSpPr>
        <p:grpSpPr>
          <a:xfrm>
            <a:off x="5273040" y="457200"/>
            <a:ext cx="1645920" cy="1097280"/>
            <a:chOff x="5273040" y="457200"/>
            <a:chExt cx="1645920" cy="1097280"/>
          </a:xfrm>
        </p:grpSpPr>
        <p:sp>
          <p:nvSpPr>
            <p:cNvPr id="35" name="Rounded Rectangle 21">
              <a:extLst>
                <a:ext uri="{FF2B5EF4-FFF2-40B4-BE49-F238E27FC236}">
                  <a16:creationId xmlns:a16="http://schemas.microsoft.com/office/drawing/2014/main" id="{792F0C62-48D3-F207-7788-115FE0ABDAEE}"/>
                </a:ext>
              </a:extLst>
            </p:cNvPr>
            <p:cNvSpPr/>
            <p:nvPr/>
          </p:nvSpPr>
          <p:spPr>
            <a:xfrm>
              <a:off x="5273040" y="457200"/>
              <a:ext cx="1645920" cy="1097280"/>
            </a:xfrm>
            <a:prstGeom prst="roundRect">
              <a:avLst>
                <a:gd name="adj" fmla="val 5742"/>
              </a:avLst>
            </a:prstGeom>
            <a:solidFill>
              <a:srgbClr val="F4F3F5"/>
            </a:solidFill>
            <a:effectLst/>
          </p:spPr>
          <p:txBody>
            <a:bodyPr wrap="square" lIns="0" tIns="548640" rIns="0" bIns="0" anchor="t" anchorCtr="0">
              <a:noAutofit/>
            </a:bodyPr>
            <a:lstStyle/>
            <a:p>
              <a:pPr algn="ctr" defTabSz="914367" fontAlgn="base">
                <a:spcBef>
                  <a:spcPct val="0"/>
                </a:spcBef>
                <a:spcAft>
                  <a:spcPct val="0"/>
                </a:spcAft>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New Blazor Hybrid Templates</a:t>
              </a:r>
            </a:p>
          </p:txBody>
        </p:sp>
        <p:grpSp>
          <p:nvGrpSpPr>
            <p:cNvPr id="39" name="Group 38">
              <a:extLst>
                <a:ext uri="{FF2B5EF4-FFF2-40B4-BE49-F238E27FC236}">
                  <a16:creationId xmlns:a16="http://schemas.microsoft.com/office/drawing/2014/main" id="{86369873-D0E9-06BC-DF49-265E357AEC8C}"/>
                </a:ext>
              </a:extLst>
            </p:cNvPr>
            <p:cNvGrpSpPr/>
            <p:nvPr/>
          </p:nvGrpSpPr>
          <p:grpSpPr>
            <a:xfrm>
              <a:off x="5896188" y="596769"/>
              <a:ext cx="399624" cy="361950"/>
              <a:chOff x="-1322571" y="3540900"/>
              <a:chExt cx="399624" cy="361950"/>
            </a:xfrm>
          </p:grpSpPr>
          <p:sp>
            <p:nvSpPr>
              <p:cNvPr id="40" name="Freeform: Shape 39">
                <a:extLst>
                  <a:ext uri="{FF2B5EF4-FFF2-40B4-BE49-F238E27FC236}">
                    <a16:creationId xmlns:a16="http://schemas.microsoft.com/office/drawing/2014/main" id="{E581EF25-DE99-DDBF-ED53-45188FF616D3}"/>
                  </a:ext>
                </a:extLst>
              </p:cNvPr>
              <p:cNvSpPr/>
              <p:nvPr/>
            </p:nvSpPr>
            <p:spPr>
              <a:xfrm>
                <a:off x="-1322571" y="3540900"/>
                <a:ext cx="381000" cy="304800"/>
              </a:xfrm>
              <a:custGeom>
                <a:avLst/>
                <a:gdLst>
                  <a:gd name="connsiteX0" fmla="*/ 38100 w 381000"/>
                  <a:gd name="connsiteY0" fmla="*/ 0 h 304800"/>
                  <a:gd name="connsiteX1" fmla="*/ 0 w 381000"/>
                  <a:gd name="connsiteY1" fmla="*/ 38100 h 304800"/>
                  <a:gd name="connsiteX2" fmla="*/ 0 w 381000"/>
                  <a:gd name="connsiteY2" fmla="*/ 266700 h 304800"/>
                  <a:gd name="connsiteX3" fmla="*/ 38100 w 381000"/>
                  <a:gd name="connsiteY3" fmla="*/ 304800 h 304800"/>
                  <a:gd name="connsiteX4" fmla="*/ 152400 w 381000"/>
                  <a:gd name="connsiteY4" fmla="*/ 304800 h 304800"/>
                  <a:gd name="connsiteX5" fmla="*/ 178514 w 381000"/>
                  <a:gd name="connsiteY5" fmla="*/ 298498 h 304800"/>
                  <a:gd name="connsiteX6" fmla="*/ 171450 w 381000"/>
                  <a:gd name="connsiteY6" fmla="*/ 257175 h 304800"/>
                  <a:gd name="connsiteX7" fmla="*/ 209550 w 381000"/>
                  <a:gd name="connsiteY7" fmla="*/ 167823 h 304800"/>
                  <a:gd name="connsiteX8" fmla="*/ 209550 w 381000"/>
                  <a:gd name="connsiteY8" fmla="*/ 57150 h 304800"/>
                  <a:gd name="connsiteX9" fmla="*/ 228600 w 381000"/>
                  <a:gd name="connsiteY9" fmla="*/ 38100 h 304800"/>
                  <a:gd name="connsiteX10" fmla="*/ 342900 w 381000"/>
                  <a:gd name="connsiteY10" fmla="*/ 38100 h 304800"/>
                  <a:gd name="connsiteX11" fmla="*/ 342900 w 381000"/>
                  <a:gd name="connsiteY11" fmla="*/ 142841 h 304800"/>
                  <a:gd name="connsiteX12" fmla="*/ 381000 w 381000"/>
                  <a:gd name="connsiteY12" fmla="*/ 167823 h 304800"/>
                  <a:gd name="connsiteX13" fmla="*/ 381000 w 381000"/>
                  <a:gd name="connsiteY13" fmla="*/ 38100 h 304800"/>
                  <a:gd name="connsiteX14" fmla="*/ 342900 w 381000"/>
                  <a:gd name="connsiteY14" fmla="*/ 0 h 304800"/>
                  <a:gd name="connsiteX15" fmla="*/ 228600 w 381000"/>
                  <a:gd name="connsiteY15" fmla="*/ 0 h 304800"/>
                  <a:gd name="connsiteX16" fmla="*/ 190500 w 381000"/>
                  <a:gd name="connsiteY16" fmla="*/ 14552 h 304800"/>
                  <a:gd name="connsiteX17" fmla="*/ 152400 w 381000"/>
                  <a:gd name="connsiteY17" fmla="*/ 0 h 304800"/>
                  <a:gd name="connsiteX18" fmla="*/ 38100 w 381000"/>
                  <a:gd name="connsiteY18" fmla="*/ 0 h 304800"/>
                  <a:gd name="connsiteX19" fmla="*/ 171450 w 381000"/>
                  <a:gd name="connsiteY19" fmla="*/ 57150 h 304800"/>
                  <a:gd name="connsiteX20" fmla="*/ 171450 w 381000"/>
                  <a:gd name="connsiteY20" fmla="*/ 247650 h 304800"/>
                  <a:gd name="connsiteX21" fmla="*/ 152400 w 381000"/>
                  <a:gd name="connsiteY21" fmla="*/ 266700 h 304800"/>
                  <a:gd name="connsiteX22" fmla="*/ 38100 w 381000"/>
                  <a:gd name="connsiteY22" fmla="*/ 266700 h 304800"/>
                  <a:gd name="connsiteX23" fmla="*/ 38100 w 381000"/>
                  <a:gd name="connsiteY23" fmla="*/ 38100 h 304800"/>
                  <a:gd name="connsiteX24" fmla="*/ 152400 w 381000"/>
                  <a:gd name="connsiteY24" fmla="*/ 38100 h 304800"/>
                  <a:gd name="connsiteX25" fmla="*/ 171450 w 381000"/>
                  <a:gd name="connsiteY25" fmla="*/ 571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04800">
                    <a:moveTo>
                      <a:pt x="38100" y="0"/>
                    </a:moveTo>
                    <a:cubicBezTo>
                      <a:pt x="17058" y="0"/>
                      <a:pt x="0" y="17058"/>
                      <a:pt x="0" y="38100"/>
                    </a:cubicBezTo>
                    <a:lnTo>
                      <a:pt x="0" y="266700"/>
                    </a:lnTo>
                    <a:cubicBezTo>
                      <a:pt x="0" y="287743"/>
                      <a:pt x="17058" y="304800"/>
                      <a:pt x="38100" y="304800"/>
                    </a:cubicBezTo>
                    <a:lnTo>
                      <a:pt x="152400" y="304800"/>
                    </a:lnTo>
                    <a:cubicBezTo>
                      <a:pt x="161809" y="304800"/>
                      <a:pt x="170686" y="302527"/>
                      <a:pt x="178514" y="298498"/>
                    </a:cubicBezTo>
                    <a:cubicBezTo>
                      <a:pt x="173940" y="285575"/>
                      <a:pt x="171450" y="271666"/>
                      <a:pt x="171450" y="257175"/>
                    </a:cubicBezTo>
                    <a:cubicBezTo>
                      <a:pt x="171450" y="222058"/>
                      <a:pt x="186067" y="190357"/>
                      <a:pt x="209550" y="167823"/>
                    </a:cubicBezTo>
                    <a:lnTo>
                      <a:pt x="209550" y="57150"/>
                    </a:lnTo>
                    <a:cubicBezTo>
                      <a:pt x="209550" y="46629"/>
                      <a:pt x="218079" y="38100"/>
                      <a:pt x="228600" y="38100"/>
                    </a:cubicBezTo>
                    <a:lnTo>
                      <a:pt x="342900" y="38100"/>
                    </a:lnTo>
                    <a:lnTo>
                      <a:pt x="342900" y="142841"/>
                    </a:lnTo>
                    <a:cubicBezTo>
                      <a:pt x="357142" y="148779"/>
                      <a:pt x="370037" y="157302"/>
                      <a:pt x="381000" y="167823"/>
                    </a:cubicBezTo>
                    <a:lnTo>
                      <a:pt x="381000" y="38100"/>
                    </a:lnTo>
                    <a:cubicBezTo>
                      <a:pt x="381000" y="17058"/>
                      <a:pt x="363943" y="0"/>
                      <a:pt x="342900" y="0"/>
                    </a:cubicBezTo>
                    <a:lnTo>
                      <a:pt x="228600" y="0"/>
                    </a:lnTo>
                    <a:cubicBezTo>
                      <a:pt x="213962" y="0"/>
                      <a:pt x="200612" y="5503"/>
                      <a:pt x="190500" y="14552"/>
                    </a:cubicBezTo>
                    <a:cubicBezTo>
                      <a:pt x="180388" y="5503"/>
                      <a:pt x="167038" y="0"/>
                      <a:pt x="152400" y="0"/>
                    </a:cubicBezTo>
                    <a:lnTo>
                      <a:pt x="38100" y="0"/>
                    </a:lnTo>
                    <a:close/>
                    <a:moveTo>
                      <a:pt x="171450" y="57150"/>
                    </a:moveTo>
                    <a:lnTo>
                      <a:pt x="171450" y="247650"/>
                    </a:lnTo>
                    <a:cubicBezTo>
                      <a:pt x="171450" y="258171"/>
                      <a:pt x="162921" y="266700"/>
                      <a:pt x="152400" y="266700"/>
                    </a:cubicBezTo>
                    <a:lnTo>
                      <a:pt x="38100" y="266700"/>
                    </a:lnTo>
                    <a:lnTo>
                      <a:pt x="38100" y="38100"/>
                    </a:lnTo>
                    <a:lnTo>
                      <a:pt x="152400" y="38100"/>
                    </a:lnTo>
                    <a:cubicBezTo>
                      <a:pt x="162921" y="38100"/>
                      <a:pt x="171450" y="46629"/>
                      <a:pt x="171450" y="5715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Shape 40">
                <a:extLst>
                  <a:ext uri="{FF2B5EF4-FFF2-40B4-BE49-F238E27FC236}">
                    <a16:creationId xmlns:a16="http://schemas.microsoft.com/office/drawing/2014/main" id="{C9FC2FFA-BADD-6A58-3A09-83C976B5E9EC}"/>
                  </a:ext>
                </a:extLst>
              </p:cNvPr>
              <p:cNvSpPr/>
              <p:nvPr/>
            </p:nvSpPr>
            <p:spPr>
              <a:xfrm>
                <a:off x="-1055735" y="3693300"/>
                <a:ext cx="56881" cy="95250"/>
              </a:xfrm>
              <a:custGeom>
                <a:avLst/>
                <a:gdLst>
                  <a:gd name="connsiteX0" fmla="*/ 0 w 56881"/>
                  <a:gd name="connsiteY0" fmla="*/ 95250 h 95250"/>
                  <a:gd name="connsiteX1" fmla="*/ 10537 w 56881"/>
                  <a:gd name="connsiteY1" fmla="*/ 26965 h 95250"/>
                  <a:gd name="connsiteX2" fmla="*/ 21092 w 56881"/>
                  <a:gd name="connsiteY2" fmla="*/ 5353 h 95250"/>
                  <a:gd name="connsiteX3" fmla="*/ 28440 w 56881"/>
                  <a:gd name="connsiteY3" fmla="*/ 0 h 95250"/>
                  <a:gd name="connsiteX4" fmla="*/ 35789 w 56881"/>
                  <a:gd name="connsiteY4" fmla="*/ 5353 h 95250"/>
                  <a:gd name="connsiteX5" fmla="*/ 46345 w 56881"/>
                  <a:gd name="connsiteY5" fmla="*/ 26965 h 95250"/>
                  <a:gd name="connsiteX6" fmla="*/ 56881 w 56881"/>
                  <a:gd name="connsiteY6" fmla="*/ 95250 h 95250"/>
                  <a:gd name="connsiteX7" fmla="*/ 0 w 56881"/>
                  <a:gd name="connsiteY7"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81" h="95250">
                    <a:moveTo>
                      <a:pt x="0" y="95250"/>
                    </a:moveTo>
                    <a:cubicBezTo>
                      <a:pt x="762" y="68304"/>
                      <a:pt x="4721" y="44409"/>
                      <a:pt x="10537" y="26965"/>
                    </a:cubicBezTo>
                    <a:cubicBezTo>
                      <a:pt x="13798" y="17177"/>
                      <a:pt x="17473" y="9944"/>
                      <a:pt x="21092" y="5353"/>
                    </a:cubicBezTo>
                    <a:cubicBezTo>
                      <a:pt x="24794" y="655"/>
                      <a:pt x="27350" y="0"/>
                      <a:pt x="28440" y="0"/>
                    </a:cubicBezTo>
                    <a:cubicBezTo>
                      <a:pt x="29531" y="0"/>
                      <a:pt x="32088" y="655"/>
                      <a:pt x="35789" y="5353"/>
                    </a:cubicBezTo>
                    <a:cubicBezTo>
                      <a:pt x="39407" y="9944"/>
                      <a:pt x="43083" y="17177"/>
                      <a:pt x="46345" y="26965"/>
                    </a:cubicBezTo>
                    <a:cubicBezTo>
                      <a:pt x="52161" y="44409"/>
                      <a:pt x="56119" y="68304"/>
                      <a:pt x="56881" y="95250"/>
                    </a:cubicBezTo>
                    <a:lnTo>
                      <a:pt x="0" y="9525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Freeform: Shape 76">
                <a:extLst>
                  <a:ext uri="{FF2B5EF4-FFF2-40B4-BE49-F238E27FC236}">
                    <a16:creationId xmlns:a16="http://schemas.microsoft.com/office/drawing/2014/main" id="{90840055-C11E-2586-8B7D-4A5861DD9966}"/>
                  </a:ext>
                </a:extLst>
              </p:cNvPr>
              <p:cNvSpPr/>
              <p:nvPr/>
            </p:nvSpPr>
            <p:spPr>
              <a:xfrm>
                <a:off x="-1131642" y="3697355"/>
                <a:ext cx="75377" cy="91194"/>
              </a:xfrm>
              <a:custGeom>
                <a:avLst/>
                <a:gdLst>
                  <a:gd name="connsiteX0" fmla="*/ 68370 w 75377"/>
                  <a:gd name="connsiteY0" fmla="*/ 16884 h 91194"/>
                  <a:gd name="connsiteX1" fmla="*/ 75377 w 75377"/>
                  <a:gd name="connsiteY1" fmla="*/ 0 h 91194"/>
                  <a:gd name="connsiteX2" fmla="*/ 0 w 75377"/>
                  <a:gd name="connsiteY2" fmla="*/ 91194 h 91194"/>
                  <a:gd name="connsiteX3" fmla="*/ 56849 w 75377"/>
                  <a:gd name="connsiteY3" fmla="*/ 91194 h 91194"/>
                  <a:gd name="connsiteX4" fmla="*/ 68370 w 75377"/>
                  <a:gd name="connsiteY4" fmla="*/ 16884 h 9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77" h="91194">
                    <a:moveTo>
                      <a:pt x="68370" y="16884"/>
                    </a:moveTo>
                    <a:cubicBezTo>
                      <a:pt x="70416" y="10748"/>
                      <a:pt x="72748" y="5052"/>
                      <a:pt x="75377" y="0"/>
                    </a:cubicBezTo>
                    <a:cubicBezTo>
                      <a:pt x="34541" y="11725"/>
                      <a:pt x="3926" y="47612"/>
                      <a:pt x="0" y="91194"/>
                    </a:cubicBezTo>
                    <a:lnTo>
                      <a:pt x="56849" y="91194"/>
                    </a:lnTo>
                    <a:cubicBezTo>
                      <a:pt x="57613" y="62615"/>
                      <a:pt x="61796" y="36606"/>
                      <a:pt x="68370" y="16884"/>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Freeform: Shape 77">
                <a:extLst>
                  <a:ext uri="{FF2B5EF4-FFF2-40B4-BE49-F238E27FC236}">
                    <a16:creationId xmlns:a16="http://schemas.microsoft.com/office/drawing/2014/main" id="{E7C33752-4BBE-3693-5204-35A0FC935E84}"/>
                  </a:ext>
                </a:extLst>
              </p:cNvPr>
              <p:cNvSpPr/>
              <p:nvPr/>
            </p:nvSpPr>
            <p:spPr>
              <a:xfrm>
                <a:off x="-998324" y="3697355"/>
                <a:ext cx="75377" cy="91194"/>
              </a:xfrm>
              <a:custGeom>
                <a:avLst/>
                <a:gdLst>
                  <a:gd name="connsiteX0" fmla="*/ 7007 w 75377"/>
                  <a:gd name="connsiteY0" fmla="*/ 16884 h 91194"/>
                  <a:gd name="connsiteX1" fmla="*/ 0 w 75377"/>
                  <a:gd name="connsiteY1" fmla="*/ 0 h 91194"/>
                  <a:gd name="connsiteX2" fmla="*/ 75377 w 75377"/>
                  <a:gd name="connsiteY2" fmla="*/ 91194 h 91194"/>
                  <a:gd name="connsiteX3" fmla="*/ 18528 w 75377"/>
                  <a:gd name="connsiteY3" fmla="*/ 91194 h 91194"/>
                  <a:gd name="connsiteX4" fmla="*/ 7007 w 75377"/>
                  <a:gd name="connsiteY4" fmla="*/ 16884 h 9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77" h="91194">
                    <a:moveTo>
                      <a:pt x="7007" y="16884"/>
                    </a:moveTo>
                    <a:cubicBezTo>
                      <a:pt x="4961" y="10748"/>
                      <a:pt x="2629" y="5052"/>
                      <a:pt x="0" y="0"/>
                    </a:cubicBezTo>
                    <a:cubicBezTo>
                      <a:pt x="40836" y="11725"/>
                      <a:pt x="71451" y="47612"/>
                      <a:pt x="75377" y="91194"/>
                    </a:cubicBezTo>
                    <a:lnTo>
                      <a:pt x="18528" y="91194"/>
                    </a:lnTo>
                    <a:cubicBezTo>
                      <a:pt x="17762" y="62615"/>
                      <a:pt x="13581" y="36606"/>
                      <a:pt x="7007" y="16884"/>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Freeform: Shape 78">
                <a:extLst>
                  <a:ext uri="{FF2B5EF4-FFF2-40B4-BE49-F238E27FC236}">
                    <a16:creationId xmlns:a16="http://schemas.microsoft.com/office/drawing/2014/main" id="{2CD76171-84BE-8B3F-2D86-2DC0CD9B7B26}"/>
                  </a:ext>
                </a:extLst>
              </p:cNvPr>
              <p:cNvSpPr/>
              <p:nvPr/>
            </p:nvSpPr>
            <p:spPr>
              <a:xfrm>
                <a:off x="-998324" y="3807600"/>
                <a:ext cx="75377" cy="91194"/>
              </a:xfrm>
              <a:custGeom>
                <a:avLst/>
                <a:gdLst>
                  <a:gd name="connsiteX0" fmla="*/ 18528 w 75377"/>
                  <a:gd name="connsiteY0" fmla="*/ 0 h 91194"/>
                  <a:gd name="connsiteX1" fmla="*/ 75377 w 75377"/>
                  <a:gd name="connsiteY1" fmla="*/ 0 h 91194"/>
                  <a:gd name="connsiteX2" fmla="*/ 0 w 75377"/>
                  <a:gd name="connsiteY2" fmla="*/ 91194 h 91194"/>
                  <a:gd name="connsiteX3" fmla="*/ 7007 w 75377"/>
                  <a:gd name="connsiteY3" fmla="*/ 74310 h 91194"/>
                  <a:gd name="connsiteX4" fmla="*/ 18528 w 75377"/>
                  <a:gd name="connsiteY4" fmla="*/ 0 h 9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77" h="91194">
                    <a:moveTo>
                      <a:pt x="18528" y="0"/>
                    </a:moveTo>
                    <a:lnTo>
                      <a:pt x="75377" y="0"/>
                    </a:lnTo>
                    <a:cubicBezTo>
                      <a:pt x="71451" y="43583"/>
                      <a:pt x="40836" y="79469"/>
                      <a:pt x="0" y="91194"/>
                    </a:cubicBezTo>
                    <a:cubicBezTo>
                      <a:pt x="2629" y="86142"/>
                      <a:pt x="4961" y="80446"/>
                      <a:pt x="7007" y="74310"/>
                    </a:cubicBezTo>
                    <a:cubicBezTo>
                      <a:pt x="13581" y="54588"/>
                      <a:pt x="17762" y="28579"/>
                      <a:pt x="18528" y="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Freeform: Shape 79">
                <a:extLst>
                  <a:ext uri="{FF2B5EF4-FFF2-40B4-BE49-F238E27FC236}">
                    <a16:creationId xmlns:a16="http://schemas.microsoft.com/office/drawing/2014/main" id="{126D732D-F7A8-6187-FA12-E8E4C7EACF2A}"/>
                  </a:ext>
                </a:extLst>
              </p:cNvPr>
              <p:cNvSpPr/>
              <p:nvPr/>
            </p:nvSpPr>
            <p:spPr>
              <a:xfrm>
                <a:off x="-1055735" y="3807600"/>
                <a:ext cx="56881" cy="95250"/>
              </a:xfrm>
              <a:custGeom>
                <a:avLst/>
                <a:gdLst>
                  <a:gd name="connsiteX0" fmla="*/ 35789 w 56881"/>
                  <a:gd name="connsiteY0" fmla="*/ 89897 h 95250"/>
                  <a:gd name="connsiteX1" fmla="*/ 28440 w 56881"/>
                  <a:gd name="connsiteY1" fmla="*/ 95250 h 95250"/>
                  <a:gd name="connsiteX2" fmla="*/ 21092 w 56881"/>
                  <a:gd name="connsiteY2" fmla="*/ 89897 h 95250"/>
                  <a:gd name="connsiteX3" fmla="*/ 10537 w 56881"/>
                  <a:gd name="connsiteY3" fmla="*/ 68285 h 95250"/>
                  <a:gd name="connsiteX4" fmla="*/ 0 w 56881"/>
                  <a:gd name="connsiteY4" fmla="*/ 0 h 95250"/>
                  <a:gd name="connsiteX5" fmla="*/ 56881 w 56881"/>
                  <a:gd name="connsiteY5" fmla="*/ 0 h 95250"/>
                  <a:gd name="connsiteX6" fmla="*/ 46345 w 56881"/>
                  <a:gd name="connsiteY6" fmla="*/ 68285 h 95250"/>
                  <a:gd name="connsiteX7" fmla="*/ 35789 w 56881"/>
                  <a:gd name="connsiteY7" fmla="*/ 8989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81" h="95250">
                    <a:moveTo>
                      <a:pt x="35789" y="89897"/>
                    </a:moveTo>
                    <a:cubicBezTo>
                      <a:pt x="32088" y="94595"/>
                      <a:pt x="29531" y="95250"/>
                      <a:pt x="28440" y="95250"/>
                    </a:cubicBezTo>
                    <a:cubicBezTo>
                      <a:pt x="27350" y="95250"/>
                      <a:pt x="24794" y="94595"/>
                      <a:pt x="21092" y="89897"/>
                    </a:cubicBezTo>
                    <a:cubicBezTo>
                      <a:pt x="17473" y="85306"/>
                      <a:pt x="13798" y="78073"/>
                      <a:pt x="10537" y="68285"/>
                    </a:cubicBezTo>
                    <a:cubicBezTo>
                      <a:pt x="4721" y="50841"/>
                      <a:pt x="762" y="26946"/>
                      <a:pt x="0" y="0"/>
                    </a:cubicBezTo>
                    <a:lnTo>
                      <a:pt x="56881" y="0"/>
                    </a:lnTo>
                    <a:cubicBezTo>
                      <a:pt x="56119" y="26946"/>
                      <a:pt x="52161" y="50841"/>
                      <a:pt x="46345" y="68285"/>
                    </a:cubicBezTo>
                    <a:cubicBezTo>
                      <a:pt x="43083" y="78073"/>
                      <a:pt x="39407" y="85306"/>
                      <a:pt x="35789" y="89897"/>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Freeform: Shape 80">
                <a:extLst>
                  <a:ext uri="{FF2B5EF4-FFF2-40B4-BE49-F238E27FC236}">
                    <a16:creationId xmlns:a16="http://schemas.microsoft.com/office/drawing/2014/main" id="{6C56B0D5-60CB-5AB8-E867-E49959AC53B0}"/>
                  </a:ext>
                </a:extLst>
              </p:cNvPr>
              <p:cNvSpPr/>
              <p:nvPr/>
            </p:nvSpPr>
            <p:spPr>
              <a:xfrm>
                <a:off x="-1131642" y="3807600"/>
                <a:ext cx="75377" cy="91194"/>
              </a:xfrm>
              <a:custGeom>
                <a:avLst/>
                <a:gdLst>
                  <a:gd name="connsiteX0" fmla="*/ 0 w 75377"/>
                  <a:gd name="connsiteY0" fmla="*/ 0 h 91194"/>
                  <a:gd name="connsiteX1" fmla="*/ 75377 w 75377"/>
                  <a:gd name="connsiteY1" fmla="*/ 91194 h 91194"/>
                  <a:gd name="connsiteX2" fmla="*/ 68370 w 75377"/>
                  <a:gd name="connsiteY2" fmla="*/ 74310 h 91194"/>
                  <a:gd name="connsiteX3" fmla="*/ 56849 w 75377"/>
                  <a:gd name="connsiteY3" fmla="*/ 0 h 91194"/>
                  <a:gd name="connsiteX4" fmla="*/ 0 w 75377"/>
                  <a:gd name="connsiteY4" fmla="*/ 0 h 9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77" h="91194">
                    <a:moveTo>
                      <a:pt x="0" y="0"/>
                    </a:moveTo>
                    <a:cubicBezTo>
                      <a:pt x="3926" y="43583"/>
                      <a:pt x="34541" y="79469"/>
                      <a:pt x="75377" y="91194"/>
                    </a:cubicBezTo>
                    <a:cubicBezTo>
                      <a:pt x="72748" y="86142"/>
                      <a:pt x="70416" y="80446"/>
                      <a:pt x="68370" y="74310"/>
                    </a:cubicBezTo>
                    <a:cubicBezTo>
                      <a:pt x="61796" y="54588"/>
                      <a:pt x="57613" y="28579"/>
                      <a:pt x="56849" y="0"/>
                    </a:cubicBezTo>
                    <a:lnTo>
                      <a:pt x="0" y="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82" name="Group 81">
            <a:extLst>
              <a:ext uri="{FF2B5EF4-FFF2-40B4-BE49-F238E27FC236}">
                <a16:creationId xmlns:a16="http://schemas.microsoft.com/office/drawing/2014/main" id="{ED2B3D15-3277-BDC1-F9AA-70F18E199F4D}"/>
              </a:ext>
              <a:ext uri="{C183D7F6-B498-43B3-948B-1728B52AA6E4}">
                <adec:decorative xmlns:adec="http://schemas.microsoft.com/office/drawing/2017/decorative" val="1"/>
              </a:ext>
            </a:extLst>
          </p:cNvPr>
          <p:cNvGrpSpPr/>
          <p:nvPr/>
        </p:nvGrpSpPr>
        <p:grpSpPr>
          <a:xfrm>
            <a:off x="9145726" y="457200"/>
            <a:ext cx="1188720" cy="2011680"/>
            <a:chOff x="9145726" y="457200"/>
            <a:chExt cx="1188720" cy="2011680"/>
          </a:xfrm>
        </p:grpSpPr>
        <p:sp>
          <p:nvSpPr>
            <p:cNvPr id="83" name="Rounded Rectangle 21">
              <a:extLst>
                <a:ext uri="{FF2B5EF4-FFF2-40B4-BE49-F238E27FC236}">
                  <a16:creationId xmlns:a16="http://schemas.microsoft.com/office/drawing/2014/main" id="{9362F481-8782-6258-5993-05CA50551C7C}"/>
                </a:ext>
              </a:extLst>
            </p:cNvPr>
            <p:cNvSpPr/>
            <p:nvPr/>
          </p:nvSpPr>
          <p:spPr>
            <a:xfrm>
              <a:off x="9145726" y="457200"/>
              <a:ext cx="1188720" cy="2011680"/>
            </a:xfrm>
            <a:prstGeom prst="roundRect">
              <a:avLst>
                <a:gd name="adj" fmla="val 5742"/>
              </a:avLst>
            </a:prstGeom>
            <a:solidFill>
              <a:srgbClr val="F4F3F5"/>
            </a:solidFill>
            <a:effectLst/>
          </p:spPr>
          <p:txBody>
            <a:bodyPr wrap="square" lIns="0" tIns="1097280" rIns="0" bIns="0" anchor="t" anchorCtr="0">
              <a:noAutofit/>
            </a:body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SignalR improved distributed tracing</a:t>
              </a:r>
            </a:p>
          </p:txBody>
        </p:sp>
        <p:sp>
          <p:nvSpPr>
            <p:cNvPr id="84" name="Graphic 101" descr="Globe and computer monitor icon">
              <a:extLst>
                <a:ext uri="{FF2B5EF4-FFF2-40B4-BE49-F238E27FC236}">
                  <a16:creationId xmlns:a16="http://schemas.microsoft.com/office/drawing/2014/main" id="{BE73965B-6640-7D4C-5A5C-BB8055DADE66}"/>
                </a:ext>
              </a:extLst>
            </p:cNvPr>
            <p:cNvSpPr/>
            <p:nvPr/>
          </p:nvSpPr>
          <p:spPr>
            <a:xfrm>
              <a:off x="9457028" y="732592"/>
              <a:ext cx="566116" cy="566024"/>
            </a:xfrm>
            <a:custGeom>
              <a:avLst/>
              <a:gdLst>
                <a:gd name="connsiteX0" fmla="*/ 137182 w 320062"/>
                <a:gd name="connsiteY0" fmla="*/ 220962 h 320010"/>
                <a:gd name="connsiteX1" fmla="*/ 105245 w 320062"/>
                <a:gd name="connsiteY1" fmla="*/ 220962 h 320010"/>
                <a:gd name="connsiteX2" fmla="*/ 106129 w 320062"/>
                <a:gd name="connsiteY2" fmla="*/ 225451 h 320010"/>
                <a:gd name="connsiteX3" fmla="*/ 152424 w 320062"/>
                <a:gd name="connsiteY3" fmla="*/ 304755 h 320010"/>
                <a:gd name="connsiteX4" fmla="*/ 174500 w 320062"/>
                <a:gd name="connsiteY4" fmla="*/ 289530 h 320010"/>
                <a:gd name="connsiteX5" fmla="*/ 167662 w 320062"/>
                <a:gd name="connsiteY5" fmla="*/ 289530 h 320010"/>
                <a:gd name="connsiteX6" fmla="*/ 137182 w 320062"/>
                <a:gd name="connsiteY6" fmla="*/ 259050 h 320010"/>
                <a:gd name="connsiteX7" fmla="*/ 137182 w 320062"/>
                <a:gd name="connsiteY7" fmla="*/ 220962 h 320010"/>
                <a:gd name="connsiteX8" fmla="*/ 137182 w 320062"/>
                <a:gd name="connsiteY8" fmla="*/ 198104 h 320010"/>
                <a:gd name="connsiteX9" fmla="*/ 101735 w 320062"/>
                <a:gd name="connsiteY9" fmla="*/ 198104 h 320010"/>
                <a:gd name="connsiteX10" fmla="*/ 99060 w 320062"/>
                <a:gd name="connsiteY10" fmla="*/ 152378 h 320010"/>
                <a:gd name="connsiteX11" fmla="*/ 99728 w 320062"/>
                <a:gd name="connsiteY11" fmla="*/ 129338 h 320010"/>
                <a:gd name="connsiteX12" fmla="*/ 100234 w 320062"/>
                <a:gd name="connsiteY12" fmla="*/ 121893 h 320010"/>
                <a:gd name="connsiteX13" fmla="*/ 204613 w 320062"/>
                <a:gd name="connsiteY13" fmla="*/ 121893 h 320010"/>
                <a:gd name="connsiteX14" fmla="*/ 205787 w 320062"/>
                <a:gd name="connsiteY14" fmla="*/ 152370 h 320010"/>
                <a:gd name="connsiteX15" fmla="*/ 167662 w 320062"/>
                <a:gd name="connsiteY15" fmla="*/ 152370 h 320010"/>
                <a:gd name="connsiteX16" fmla="*/ 137182 w 320062"/>
                <a:gd name="connsiteY16" fmla="*/ 182850 h 320010"/>
                <a:gd name="connsiteX17" fmla="*/ 137182 w 320062"/>
                <a:gd name="connsiteY17" fmla="*/ 198104 h 320010"/>
                <a:gd name="connsiteX18" fmla="*/ 304847 w 320062"/>
                <a:gd name="connsiteY18" fmla="*/ 152370 h 320010"/>
                <a:gd name="connsiteX19" fmla="*/ 304822 w 320062"/>
                <a:gd name="connsiteY19" fmla="*/ 152370 h 320010"/>
                <a:gd name="connsiteX20" fmla="*/ 228647 w 320062"/>
                <a:gd name="connsiteY20" fmla="*/ 152370 h 320010"/>
                <a:gd name="connsiteX21" fmla="*/ 228170 w 320062"/>
                <a:gd name="connsiteY21" fmla="*/ 131898 h 320010"/>
                <a:gd name="connsiteX22" fmla="*/ 227578 w 320062"/>
                <a:gd name="connsiteY22" fmla="*/ 121902 h 320010"/>
                <a:gd name="connsiteX23" fmla="*/ 301799 w 320062"/>
                <a:gd name="connsiteY23" fmla="*/ 121893 h 320010"/>
                <a:gd name="connsiteX24" fmla="*/ 304847 w 320062"/>
                <a:gd name="connsiteY24" fmla="*/ 152370 h 320010"/>
                <a:gd name="connsiteX25" fmla="*/ 81884 w 320062"/>
                <a:gd name="connsiteY25" fmla="*/ 220962 h 320010"/>
                <a:gd name="connsiteX26" fmla="*/ 16266 w 320062"/>
                <a:gd name="connsiteY26" fmla="*/ 220966 h 320010"/>
                <a:gd name="connsiteX27" fmla="*/ 18497 w 320062"/>
                <a:gd name="connsiteY27" fmla="*/ 225216 h 320010"/>
                <a:gd name="connsiteX28" fmla="*/ 109197 w 320062"/>
                <a:gd name="connsiteY28" fmla="*/ 298586 h 320010"/>
                <a:gd name="connsiteX29" fmla="*/ 81884 w 320062"/>
                <a:gd name="connsiteY29" fmla="*/ 220962 h 320010"/>
                <a:gd name="connsiteX30" fmla="*/ 77268 w 320062"/>
                <a:gd name="connsiteY30" fmla="*/ 121902 h 320010"/>
                <a:gd name="connsiteX31" fmla="*/ 3049 w 320062"/>
                <a:gd name="connsiteY31" fmla="*/ 121893 h 320010"/>
                <a:gd name="connsiteX32" fmla="*/ 0 w 320062"/>
                <a:gd name="connsiteY32" fmla="*/ 152378 h 320010"/>
                <a:gd name="connsiteX33" fmla="*/ 6977 w 320062"/>
                <a:gd name="connsiteY33" fmla="*/ 198104 h 320010"/>
                <a:gd name="connsiteX34" fmla="*/ 78645 w 320062"/>
                <a:gd name="connsiteY34" fmla="*/ 198104 h 320010"/>
                <a:gd name="connsiteX35" fmla="*/ 77775 w 320062"/>
                <a:gd name="connsiteY35" fmla="*/ 189262 h 320010"/>
                <a:gd name="connsiteX36" fmla="*/ 76200 w 320062"/>
                <a:gd name="connsiteY36" fmla="*/ 152378 h 320010"/>
                <a:gd name="connsiteX37" fmla="*/ 77268 w 320062"/>
                <a:gd name="connsiteY37" fmla="*/ 121902 h 320010"/>
                <a:gd name="connsiteX38" fmla="*/ 195651 w 320062"/>
                <a:gd name="connsiteY38" fmla="*/ 6171 h 320010"/>
                <a:gd name="connsiteX39" fmla="*/ 197295 w 320062"/>
                <a:gd name="connsiteY39" fmla="*/ 8765 h 320010"/>
                <a:gd name="connsiteX40" fmla="*/ 225286 w 320062"/>
                <a:gd name="connsiteY40" fmla="*/ 99037 h 320010"/>
                <a:gd name="connsiteX41" fmla="*/ 295252 w 320062"/>
                <a:gd name="connsiteY41" fmla="*/ 99033 h 320010"/>
                <a:gd name="connsiteX42" fmla="*/ 195651 w 320062"/>
                <a:gd name="connsiteY42" fmla="*/ 6171 h 320010"/>
                <a:gd name="connsiteX43" fmla="*/ 109196 w 320062"/>
                <a:gd name="connsiteY43" fmla="*/ 6171 h 320010"/>
                <a:gd name="connsiteX44" fmla="*/ 107340 w 320062"/>
                <a:gd name="connsiteY44" fmla="*/ 6732 h 320010"/>
                <a:gd name="connsiteX45" fmla="*/ 9595 w 320062"/>
                <a:gd name="connsiteY45" fmla="*/ 99033 h 320010"/>
                <a:gd name="connsiteX46" fmla="*/ 79561 w 320062"/>
                <a:gd name="connsiteY46" fmla="*/ 99037 h 320010"/>
                <a:gd name="connsiteX47" fmla="*/ 80499 w 320062"/>
                <a:gd name="connsiteY47" fmla="*/ 92334 h 320010"/>
                <a:gd name="connsiteX48" fmla="*/ 109196 w 320062"/>
                <a:gd name="connsiteY48" fmla="*/ 6171 h 320010"/>
                <a:gd name="connsiteX49" fmla="*/ 201405 w 320062"/>
                <a:gd name="connsiteY49" fmla="*/ 94236 h 320010"/>
                <a:gd name="connsiteX50" fmla="*/ 152424 w 320062"/>
                <a:gd name="connsiteY50" fmla="*/ 0 h 320010"/>
                <a:gd name="connsiteX51" fmla="*/ 102729 w 320062"/>
                <a:gd name="connsiteY51" fmla="*/ 99033 h 320010"/>
                <a:gd name="connsiteX52" fmla="*/ 202118 w 320062"/>
                <a:gd name="connsiteY52" fmla="*/ 99033 h 320010"/>
                <a:gd name="connsiteX53" fmla="*/ 201405 w 320062"/>
                <a:gd name="connsiteY53" fmla="*/ 94236 h 320010"/>
                <a:gd name="connsiteX54" fmla="*/ 152422 w 320062"/>
                <a:gd name="connsiteY54" fmla="*/ 182850 h 320010"/>
                <a:gd name="connsiteX55" fmla="*/ 167662 w 320062"/>
                <a:gd name="connsiteY55" fmla="*/ 167610 h 320010"/>
                <a:gd name="connsiteX56" fmla="*/ 304822 w 320062"/>
                <a:gd name="connsiteY56" fmla="*/ 167610 h 320010"/>
                <a:gd name="connsiteX57" fmla="*/ 320062 w 320062"/>
                <a:gd name="connsiteY57" fmla="*/ 182850 h 320010"/>
                <a:gd name="connsiteX58" fmla="*/ 320062 w 320062"/>
                <a:gd name="connsiteY58" fmla="*/ 259050 h 320010"/>
                <a:gd name="connsiteX59" fmla="*/ 304822 w 320062"/>
                <a:gd name="connsiteY59" fmla="*/ 274290 h 320010"/>
                <a:gd name="connsiteX60" fmla="*/ 259102 w 320062"/>
                <a:gd name="connsiteY60" fmla="*/ 274290 h 320010"/>
                <a:gd name="connsiteX61" fmla="*/ 259102 w 320062"/>
                <a:gd name="connsiteY61" fmla="*/ 304770 h 320010"/>
                <a:gd name="connsiteX62" fmla="*/ 266722 w 320062"/>
                <a:gd name="connsiteY62" fmla="*/ 304770 h 320010"/>
                <a:gd name="connsiteX63" fmla="*/ 274342 w 320062"/>
                <a:gd name="connsiteY63" fmla="*/ 312390 h 320010"/>
                <a:gd name="connsiteX64" fmla="*/ 266722 w 320062"/>
                <a:gd name="connsiteY64" fmla="*/ 320010 h 320010"/>
                <a:gd name="connsiteX65" fmla="*/ 205762 w 320062"/>
                <a:gd name="connsiteY65" fmla="*/ 320010 h 320010"/>
                <a:gd name="connsiteX66" fmla="*/ 198142 w 320062"/>
                <a:gd name="connsiteY66" fmla="*/ 312390 h 320010"/>
                <a:gd name="connsiteX67" fmla="*/ 205762 w 320062"/>
                <a:gd name="connsiteY67" fmla="*/ 304770 h 320010"/>
                <a:gd name="connsiteX68" fmla="*/ 213382 w 320062"/>
                <a:gd name="connsiteY68" fmla="*/ 304770 h 320010"/>
                <a:gd name="connsiteX69" fmla="*/ 213382 w 320062"/>
                <a:gd name="connsiteY69" fmla="*/ 274290 h 320010"/>
                <a:gd name="connsiteX70" fmla="*/ 167662 w 320062"/>
                <a:gd name="connsiteY70" fmla="*/ 274290 h 320010"/>
                <a:gd name="connsiteX71" fmla="*/ 152422 w 320062"/>
                <a:gd name="connsiteY71" fmla="*/ 259050 h 320010"/>
                <a:gd name="connsiteX72" fmla="*/ 152422 w 320062"/>
                <a:gd name="connsiteY72" fmla="*/ 182850 h 3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20062" h="320010">
                  <a:moveTo>
                    <a:pt x="137182" y="220962"/>
                  </a:moveTo>
                  <a:lnTo>
                    <a:pt x="105245" y="220962"/>
                  </a:lnTo>
                  <a:lnTo>
                    <a:pt x="106129" y="225451"/>
                  </a:lnTo>
                  <a:cubicBezTo>
                    <a:pt x="115839" y="272844"/>
                    <a:pt x="134181" y="304755"/>
                    <a:pt x="152424" y="304755"/>
                  </a:cubicBezTo>
                  <a:cubicBezTo>
                    <a:pt x="159971" y="304755"/>
                    <a:pt x="167536" y="299293"/>
                    <a:pt x="174500" y="289530"/>
                  </a:cubicBezTo>
                  <a:lnTo>
                    <a:pt x="167662" y="289530"/>
                  </a:lnTo>
                  <a:cubicBezTo>
                    <a:pt x="150828" y="289530"/>
                    <a:pt x="137182" y="275884"/>
                    <a:pt x="137182" y="259050"/>
                  </a:cubicBezTo>
                  <a:lnTo>
                    <a:pt x="137182" y="220962"/>
                  </a:lnTo>
                  <a:close/>
                  <a:moveTo>
                    <a:pt x="137182" y="198104"/>
                  </a:moveTo>
                  <a:lnTo>
                    <a:pt x="101735" y="198104"/>
                  </a:lnTo>
                  <a:cubicBezTo>
                    <a:pt x="100012" y="183690"/>
                    <a:pt x="99060" y="168336"/>
                    <a:pt x="99060" y="152378"/>
                  </a:cubicBezTo>
                  <a:cubicBezTo>
                    <a:pt x="99060" y="144540"/>
                    <a:pt x="99290" y="136847"/>
                    <a:pt x="99728" y="129338"/>
                  </a:cubicBezTo>
                  <a:lnTo>
                    <a:pt x="100234" y="121893"/>
                  </a:lnTo>
                  <a:lnTo>
                    <a:pt x="204613" y="121893"/>
                  </a:lnTo>
                  <a:cubicBezTo>
                    <a:pt x="205378" y="131731"/>
                    <a:pt x="205787" y="141922"/>
                    <a:pt x="205787" y="152370"/>
                  </a:cubicBezTo>
                  <a:lnTo>
                    <a:pt x="167662" y="152370"/>
                  </a:lnTo>
                  <a:cubicBezTo>
                    <a:pt x="150828" y="152370"/>
                    <a:pt x="137182" y="166016"/>
                    <a:pt x="137182" y="182850"/>
                  </a:cubicBezTo>
                  <a:lnTo>
                    <a:pt x="137182" y="198104"/>
                  </a:lnTo>
                  <a:close/>
                  <a:moveTo>
                    <a:pt x="304847" y="152370"/>
                  </a:moveTo>
                  <a:lnTo>
                    <a:pt x="304822" y="152370"/>
                  </a:lnTo>
                  <a:lnTo>
                    <a:pt x="228647" y="152370"/>
                  </a:lnTo>
                  <a:cubicBezTo>
                    <a:pt x="228647" y="145448"/>
                    <a:pt x="228485" y="138618"/>
                    <a:pt x="228170" y="131898"/>
                  </a:cubicBezTo>
                  <a:lnTo>
                    <a:pt x="227578" y="121902"/>
                  </a:lnTo>
                  <a:lnTo>
                    <a:pt x="301799" y="121893"/>
                  </a:lnTo>
                  <a:cubicBezTo>
                    <a:pt x="303797" y="131741"/>
                    <a:pt x="304847" y="141932"/>
                    <a:pt x="304847" y="152370"/>
                  </a:cubicBezTo>
                  <a:close/>
                  <a:moveTo>
                    <a:pt x="81884" y="220962"/>
                  </a:moveTo>
                  <a:lnTo>
                    <a:pt x="16266" y="220966"/>
                  </a:lnTo>
                  <a:lnTo>
                    <a:pt x="18497" y="225216"/>
                  </a:lnTo>
                  <a:cubicBezTo>
                    <a:pt x="37623" y="260308"/>
                    <a:pt x="70140" y="287051"/>
                    <a:pt x="109197" y="298586"/>
                  </a:cubicBezTo>
                  <a:cubicBezTo>
                    <a:pt x="96866" y="279693"/>
                    <a:pt x="87443" y="252695"/>
                    <a:pt x="81884" y="220962"/>
                  </a:cubicBezTo>
                  <a:close/>
                  <a:moveTo>
                    <a:pt x="77268" y="121902"/>
                  </a:moveTo>
                  <a:lnTo>
                    <a:pt x="3049" y="121893"/>
                  </a:lnTo>
                  <a:cubicBezTo>
                    <a:pt x="1049" y="131743"/>
                    <a:pt x="0" y="141939"/>
                    <a:pt x="0" y="152378"/>
                  </a:cubicBezTo>
                  <a:cubicBezTo>
                    <a:pt x="0" y="168308"/>
                    <a:pt x="2444" y="183669"/>
                    <a:pt x="6977" y="198104"/>
                  </a:cubicBezTo>
                  <a:lnTo>
                    <a:pt x="78645" y="198104"/>
                  </a:lnTo>
                  <a:lnTo>
                    <a:pt x="77775" y="189262"/>
                  </a:lnTo>
                  <a:cubicBezTo>
                    <a:pt x="76738" y="177358"/>
                    <a:pt x="76200" y="165018"/>
                    <a:pt x="76200" y="152378"/>
                  </a:cubicBezTo>
                  <a:cubicBezTo>
                    <a:pt x="76200" y="141992"/>
                    <a:pt x="76563" y="131808"/>
                    <a:pt x="77268" y="121902"/>
                  </a:cubicBezTo>
                  <a:close/>
                  <a:moveTo>
                    <a:pt x="195651" y="6171"/>
                  </a:moveTo>
                  <a:lnTo>
                    <a:pt x="197295" y="8765"/>
                  </a:lnTo>
                  <a:cubicBezTo>
                    <a:pt x="210709" y="30570"/>
                    <a:pt x="220478" y="62203"/>
                    <a:pt x="225286" y="99037"/>
                  </a:cubicBezTo>
                  <a:lnTo>
                    <a:pt x="295252" y="99033"/>
                  </a:lnTo>
                  <a:cubicBezTo>
                    <a:pt x="278591" y="54444"/>
                    <a:pt x="241649" y="19749"/>
                    <a:pt x="195651" y="6171"/>
                  </a:cubicBezTo>
                  <a:close/>
                  <a:moveTo>
                    <a:pt x="109196" y="6171"/>
                  </a:moveTo>
                  <a:lnTo>
                    <a:pt x="107340" y="6732"/>
                  </a:lnTo>
                  <a:cubicBezTo>
                    <a:pt x="62205" y="20687"/>
                    <a:pt x="26031" y="55046"/>
                    <a:pt x="9595" y="99033"/>
                  </a:cubicBezTo>
                  <a:lnTo>
                    <a:pt x="79561" y="99037"/>
                  </a:lnTo>
                  <a:lnTo>
                    <a:pt x="80499" y="92334"/>
                  </a:lnTo>
                  <a:cubicBezTo>
                    <a:pt x="85797" y="56907"/>
                    <a:pt x="95773" y="26738"/>
                    <a:pt x="109196" y="6171"/>
                  </a:cubicBezTo>
                  <a:close/>
                  <a:moveTo>
                    <a:pt x="201405" y="94236"/>
                  </a:moveTo>
                  <a:cubicBezTo>
                    <a:pt x="192743" y="38736"/>
                    <a:pt x="172522" y="0"/>
                    <a:pt x="152424" y="0"/>
                  </a:cubicBezTo>
                  <a:cubicBezTo>
                    <a:pt x="131751" y="0"/>
                    <a:pt x="110949" y="40981"/>
                    <a:pt x="102729" y="99033"/>
                  </a:cubicBezTo>
                  <a:lnTo>
                    <a:pt x="202118" y="99033"/>
                  </a:lnTo>
                  <a:lnTo>
                    <a:pt x="201405" y="94236"/>
                  </a:lnTo>
                  <a:close/>
                  <a:moveTo>
                    <a:pt x="152422" y="182850"/>
                  </a:moveTo>
                  <a:cubicBezTo>
                    <a:pt x="152422" y="174433"/>
                    <a:pt x="159245" y="167610"/>
                    <a:pt x="167662" y="167610"/>
                  </a:cubicBezTo>
                  <a:lnTo>
                    <a:pt x="304822" y="167610"/>
                  </a:lnTo>
                  <a:cubicBezTo>
                    <a:pt x="313239" y="167610"/>
                    <a:pt x="320062" y="174433"/>
                    <a:pt x="320062" y="182850"/>
                  </a:cubicBezTo>
                  <a:lnTo>
                    <a:pt x="320062" y="259050"/>
                  </a:lnTo>
                  <a:cubicBezTo>
                    <a:pt x="320062" y="267467"/>
                    <a:pt x="313239" y="274290"/>
                    <a:pt x="304822" y="274290"/>
                  </a:cubicBezTo>
                  <a:lnTo>
                    <a:pt x="259102" y="274290"/>
                  </a:lnTo>
                  <a:lnTo>
                    <a:pt x="259102" y="304770"/>
                  </a:lnTo>
                  <a:lnTo>
                    <a:pt x="266722" y="304770"/>
                  </a:lnTo>
                  <a:cubicBezTo>
                    <a:pt x="270930" y="304770"/>
                    <a:pt x="274342" y="308183"/>
                    <a:pt x="274342" y="312390"/>
                  </a:cubicBezTo>
                  <a:cubicBezTo>
                    <a:pt x="274342" y="316598"/>
                    <a:pt x="270930" y="320010"/>
                    <a:pt x="266722" y="320010"/>
                  </a:cubicBezTo>
                  <a:lnTo>
                    <a:pt x="205762" y="320010"/>
                  </a:lnTo>
                  <a:cubicBezTo>
                    <a:pt x="201554" y="320010"/>
                    <a:pt x="198142" y="316598"/>
                    <a:pt x="198142" y="312390"/>
                  </a:cubicBezTo>
                  <a:cubicBezTo>
                    <a:pt x="198142" y="308183"/>
                    <a:pt x="201554" y="304770"/>
                    <a:pt x="205762" y="304770"/>
                  </a:cubicBezTo>
                  <a:lnTo>
                    <a:pt x="213382" y="304770"/>
                  </a:lnTo>
                  <a:lnTo>
                    <a:pt x="213382" y="274290"/>
                  </a:lnTo>
                  <a:lnTo>
                    <a:pt x="167662" y="274290"/>
                  </a:lnTo>
                  <a:cubicBezTo>
                    <a:pt x="159245" y="274290"/>
                    <a:pt x="152422" y="267467"/>
                    <a:pt x="152422" y="259050"/>
                  </a:cubicBezTo>
                  <a:lnTo>
                    <a:pt x="152422" y="18285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5" name="Group 84">
            <a:extLst>
              <a:ext uri="{FF2B5EF4-FFF2-40B4-BE49-F238E27FC236}">
                <a16:creationId xmlns:a16="http://schemas.microsoft.com/office/drawing/2014/main" id="{E2B47040-336C-D727-8A76-6BFF0E5A29D2}"/>
              </a:ext>
              <a:ext uri="{C183D7F6-B498-43B3-948B-1728B52AA6E4}">
                <adec:decorative xmlns:adec="http://schemas.microsoft.com/office/drawing/2017/decorative" val="1"/>
              </a:ext>
            </a:extLst>
          </p:cNvPr>
          <p:cNvGrpSpPr/>
          <p:nvPr/>
        </p:nvGrpSpPr>
        <p:grpSpPr>
          <a:xfrm>
            <a:off x="472440" y="457199"/>
            <a:ext cx="1188720" cy="2011677"/>
            <a:chOff x="472440" y="457199"/>
            <a:chExt cx="1188720" cy="2011677"/>
          </a:xfrm>
        </p:grpSpPr>
        <p:sp>
          <p:nvSpPr>
            <p:cNvPr id="86" name="Rounded Rectangle 21">
              <a:extLst>
                <a:ext uri="{FF2B5EF4-FFF2-40B4-BE49-F238E27FC236}">
                  <a16:creationId xmlns:a16="http://schemas.microsoft.com/office/drawing/2014/main" id="{14F59395-C7F7-DB64-511A-21D7B407EDA2}"/>
                </a:ext>
              </a:extLst>
            </p:cNvPr>
            <p:cNvSpPr/>
            <p:nvPr/>
          </p:nvSpPr>
          <p:spPr>
            <a:xfrm>
              <a:off x="472440" y="457199"/>
              <a:ext cx="1188720" cy="2011677"/>
            </a:xfrm>
            <a:prstGeom prst="roundRect">
              <a:avLst>
                <a:gd name="adj" fmla="val 5742"/>
              </a:avLst>
            </a:prstGeom>
            <a:solidFill>
              <a:srgbClr val="F4F3F5"/>
            </a:solidFill>
            <a:effectLst/>
          </p:spPr>
          <p:txBody>
            <a:bodyPr wrap="square" lIns="0" tIns="1097280" rIns="0" bIns="0" anchor="t" anchorCtr="0">
              <a:noAutofit/>
            </a:bodyPr>
            <a:lstStyle/>
            <a:p>
              <a:pPr algn="ctr" defTabSz="914367" fontAlgn="base">
                <a:spcBef>
                  <a:spcPct val="0"/>
                </a:spcBef>
                <a:spcAft>
                  <a:spcPct val="0"/>
                </a:spcAft>
              </a:pPr>
              <a:r>
                <a:rPr lang="fr-FR"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Optimized </a:t>
              </a:r>
              <a:br>
                <a:rPr lang="fr-FR"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br>
              <a:r>
                <a:rPr lang="fr-FR"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static web asset handling</a:t>
              </a:r>
            </a:p>
          </p:txBody>
        </p:sp>
        <p:sp>
          <p:nvSpPr>
            <p:cNvPr id="87" name="Graphic 17">
              <a:extLst>
                <a:ext uri="{FF2B5EF4-FFF2-40B4-BE49-F238E27FC236}">
                  <a16:creationId xmlns:a16="http://schemas.microsoft.com/office/drawing/2014/main" id="{0D7D8720-E52B-FEB5-4EC5-884FE1D6F017}"/>
                </a:ext>
                <a:ext uri="{C183D7F6-B498-43B3-948B-1728B52AA6E4}">
                  <adec:decorative xmlns:adec="http://schemas.microsoft.com/office/drawing/2017/decorative" val="1"/>
                </a:ext>
              </a:extLst>
            </p:cNvPr>
            <p:cNvSpPr/>
            <p:nvPr/>
          </p:nvSpPr>
          <p:spPr>
            <a:xfrm>
              <a:off x="745065" y="747008"/>
              <a:ext cx="643470" cy="643470"/>
            </a:xfrm>
            <a:custGeom>
              <a:avLst/>
              <a:gdLst>
                <a:gd name="connsiteX0" fmla="*/ 367297 w 734592"/>
                <a:gd name="connsiteY0" fmla="*/ 0 h 734592"/>
                <a:gd name="connsiteX1" fmla="*/ 734592 w 734592"/>
                <a:gd name="connsiteY1" fmla="*/ 367297 h 734592"/>
                <a:gd name="connsiteX2" fmla="*/ 367297 w 734592"/>
                <a:gd name="connsiteY2" fmla="*/ 734592 h 734592"/>
                <a:gd name="connsiteX3" fmla="*/ 0 w 734592"/>
                <a:gd name="connsiteY3" fmla="*/ 367297 h 734592"/>
                <a:gd name="connsiteX4" fmla="*/ 367297 w 734592"/>
                <a:gd name="connsiteY4" fmla="*/ 0 h 734592"/>
                <a:gd name="connsiteX5" fmla="*/ 475225 w 734592"/>
                <a:gd name="connsiteY5" fmla="*/ 532544 h 734592"/>
                <a:gd name="connsiteX6" fmla="*/ 259368 w 734592"/>
                <a:gd name="connsiteY6" fmla="*/ 532544 h 734592"/>
                <a:gd name="connsiteX7" fmla="*/ 367297 w 734592"/>
                <a:gd name="connsiteY7" fmla="*/ 679506 h 734592"/>
                <a:gd name="connsiteX8" fmla="*/ 475225 w 734592"/>
                <a:gd name="connsiteY8" fmla="*/ 532544 h 734592"/>
                <a:gd name="connsiteX9" fmla="*/ 202344 w 734592"/>
                <a:gd name="connsiteY9" fmla="*/ 532566 h 734592"/>
                <a:gd name="connsiteX10" fmla="*/ 102363 w 734592"/>
                <a:gd name="connsiteY10" fmla="*/ 532562 h 734592"/>
                <a:gd name="connsiteX11" fmla="*/ 252718 w 734592"/>
                <a:gd name="connsiteY11" fmla="*/ 657813 h 734592"/>
                <a:gd name="connsiteX12" fmla="*/ 206068 w 734592"/>
                <a:gd name="connsiteY12" fmla="*/ 547072 h 734592"/>
                <a:gd name="connsiteX13" fmla="*/ 202344 w 734592"/>
                <a:gd name="connsiteY13" fmla="*/ 532566 h 734592"/>
                <a:gd name="connsiteX14" fmla="*/ 632232 w 734592"/>
                <a:gd name="connsiteY14" fmla="*/ 532562 h 734592"/>
                <a:gd name="connsiteX15" fmla="*/ 532251 w 734592"/>
                <a:gd name="connsiteY15" fmla="*/ 532566 h 734592"/>
                <a:gd name="connsiteX16" fmla="*/ 481836 w 734592"/>
                <a:gd name="connsiteY16" fmla="*/ 657813 h 734592"/>
                <a:gd name="connsiteX17" fmla="*/ 625430 w 734592"/>
                <a:gd name="connsiteY17" fmla="*/ 542974 h 734592"/>
                <a:gd name="connsiteX18" fmla="*/ 632232 w 734592"/>
                <a:gd name="connsiteY18" fmla="*/ 532562 h 734592"/>
                <a:gd name="connsiteX19" fmla="*/ 187108 w 734592"/>
                <a:gd name="connsiteY19" fmla="*/ 293825 h 734592"/>
                <a:gd name="connsiteX20" fmla="*/ 63803 w 734592"/>
                <a:gd name="connsiteY20" fmla="*/ 293825 h 734592"/>
                <a:gd name="connsiteX21" fmla="*/ 63628 w 734592"/>
                <a:gd name="connsiteY21" fmla="*/ 294459 h 734592"/>
                <a:gd name="connsiteX22" fmla="*/ 55086 w 734592"/>
                <a:gd name="connsiteY22" fmla="*/ 367297 h 734592"/>
                <a:gd name="connsiteX23" fmla="*/ 75084 w 734592"/>
                <a:gd name="connsiteY23" fmla="*/ 477480 h 734592"/>
                <a:gd name="connsiteX24" fmla="*/ 191616 w 734592"/>
                <a:gd name="connsiteY24" fmla="*/ 477465 h 734592"/>
                <a:gd name="connsiteX25" fmla="*/ 183620 w 734592"/>
                <a:gd name="connsiteY25" fmla="*/ 367297 h 734592"/>
                <a:gd name="connsiteX26" fmla="*/ 187108 w 734592"/>
                <a:gd name="connsiteY26" fmla="*/ 293825 h 734592"/>
                <a:gd name="connsiteX27" fmla="*/ 492045 w 734592"/>
                <a:gd name="connsiteY27" fmla="*/ 293827 h 734592"/>
                <a:gd name="connsiteX28" fmla="*/ 242548 w 734592"/>
                <a:gd name="connsiteY28" fmla="*/ 293827 h 734592"/>
                <a:gd name="connsiteX29" fmla="*/ 238706 w 734592"/>
                <a:gd name="connsiteY29" fmla="*/ 367297 h 734592"/>
                <a:gd name="connsiteX30" fmla="*/ 247510 w 734592"/>
                <a:gd name="connsiteY30" fmla="*/ 477473 h 734592"/>
                <a:gd name="connsiteX31" fmla="*/ 487084 w 734592"/>
                <a:gd name="connsiteY31" fmla="*/ 477473 h 734592"/>
                <a:gd name="connsiteX32" fmla="*/ 495886 w 734592"/>
                <a:gd name="connsiteY32" fmla="*/ 367297 h 734592"/>
                <a:gd name="connsiteX33" fmla="*/ 492045 w 734592"/>
                <a:gd name="connsiteY33" fmla="*/ 293827 h 734592"/>
                <a:gd name="connsiteX34" fmla="*/ 670806 w 734592"/>
                <a:gd name="connsiteY34" fmla="*/ 293794 h 734592"/>
                <a:gd name="connsiteX35" fmla="*/ 547487 w 734592"/>
                <a:gd name="connsiteY35" fmla="*/ 293826 h 734592"/>
                <a:gd name="connsiteX36" fmla="*/ 550972 w 734592"/>
                <a:gd name="connsiteY36" fmla="*/ 367297 h 734592"/>
                <a:gd name="connsiteX37" fmla="*/ 542978 w 734592"/>
                <a:gd name="connsiteY37" fmla="*/ 477465 h 734592"/>
                <a:gd name="connsiteX38" fmla="*/ 659510 w 734592"/>
                <a:gd name="connsiteY38" fmla="*/ 477480 h 734592"/>
                <a:gd name="connsiteX39" fmla="*/ 679506 w 734592"/>
                <a:gd name="connsiteY39" fmla="*/ 367297 h 734592"/>
                <a:gd name="connsiteX40" fmla="*/ 670806 w 734592"/>
                <a:gd name="connsiteY40" fmla="*/ 293794 h 734592"/>
                <a:gd name="connsiteX41" fmla="*/ 252757 w 734592"/>
                <a:gd name="connsiteY41" fmla="*/ 76779 h 734592"/>
                <a:gd name="connsiteX42" fmla="*/ 251915 w 734592"/>
                <a:gd name="connsiteY42" fmla="*/ 77099 h 734592"/>
                <a:gd name="connsiteX43" fmla="*/ 82691 w 734592"/>
                <a:gd name="connsiteY43" fmla="*/ 238754 h 734592"/>
                <a:gd name="connsiteX44" fmla="*/ 194630 w 734592"/>
                <a:gd name="connsiteY44" fmla="*/ 238767 h 734592"/>
                <a:gd name="connsiteX45" fmla="*/ 252757 w 734592"/>
                <a:gd name="connsiteY45" fmla="*/ 76779 h 734592"/>
                <a:gd name="connsiteX46" fmla="*/ 367297 w 734592"/>
                <a:gd name="connsiteY46" fmla="*/ 55086 h 734592"/>
                <a:gd name="connsiteX47" fmla="*/ 363048 w 734592"/>
                <a:gd name="connsiteY47" fmla="*/ 55281 h 734592"/>
                <a:gd name="connsiteX48" fmla="*/ 250834 w 734592"/>
                <a:gd name="connsiteY48" fmla="*/ 238752 h 734592"/>
                <a:gd name="connsiteX49" fmla="*/ 483760 w 734592"/>
                <a:gd name="connsiteY49" fmla="*/ 238752 h 734592"/>
                <a:gd name="connsiteX50" fmla="*/ 371936 w 734592"/>
                <a:gd name="connsiteY50" fmla="*/ 55318 h 734592"/>
                <a:gd name="connsiteX51" fmla="*/ 367297 w 734592"/>
                <a:gd name="connsiteY51" fmla="*/ 55086 h 734592"/>
                <a:gd name="connsiteX52" fmla="*/ 481876 w 734592"/>
                <a:gd name="connsiteY52" fmla="*/ 76781 h 734592"/>
                <a:gd name="connsiteX53" fmla="*/ 485798 w 734592"/>
                <a:gd name="connsiteY53" fmla="*/ 83174 h 734592"/>
                <a:gd name="connsiteX54" fmla="*/ 539963 w 734592"/>
                <a:gd name="connsiteY54" fmla="*/ 238767 h 734592"/>
                <a:gd name="connsiteX55" fmla="*/ 651901 w 734592"/>
                <a:gd name="connsiteY55" fmla="*/ 238754 h 734592"/>
                <a:gd name="connsiteX56" fmla="*/ 492570 w 734592"/>
                <a:gd name="connsiteY56" fmla="*/ 81235 h 734592"/>
                <a:gd name="connsiteX57" fmla="*/ 481876 w 734592"/>
                <a:gd name="connsiteY57" fmla="*/ 76781 h 73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34592" h="734592">
                  <a:moveTo>
                    <a:pt x="367297" y="0"/>
                  </a:moveTo>
                  <a:cubicBezTo>
                    <a:pt x="570150" y="0"/>
                    <a:pt x="734592" y="164444"/>
                    <a:pt x="734592" y="367297"/>
                  </a:cubicBezTo>
                  <a:cubicBezTo>
                    <a:pt x="734592" y="570149"/>
                    <a:pt x="570150" y="734592"/>
                    <a:pt x="367297" y="734592"/>
                  </a:cubicBezTo>
                  <a:cubicBezTo>
                    <a:pt x="164444" y="734592"/>
                    <a:pt x="0" y="570149"/>
                    <a:pt x="0" y="367297"/>
                  </a:cubicBezTo>
                  <a:cubicBezTo>
                    <a:pt x="0" y="164444"/>
                    <a:pt x="164444" y="0"/>
                    <a:pt x="367297" y="0"/>
                  </a:cubicBezTo>
                  <a:close/>
                  <a:moveTo>
                    <a:pt x="475225" y="532544"/>
                  </a:moveTo>
                  <a:lnTo>
                    <a:pt x="259368" y="532544"/>
                  </a:lnTo>
                  <a:cubicBezTo>
                    <a:pt x="283314" y="621203"/>
                    <a:pt x="324936" y="679506"/>
                    <a:pt x="367297" y="679506"/>
                  </a:cubicBezTo>
                  <a:cubicBezTo>
                    <a:pt x="409658" y="679506"/>
                    <a:pt x="451278" y="621203"/>
                    <a:pt x="475225" y="532544"/>
                  </a:cubicBezTo>
                  <a:close/>
                  <a:moveTo>
                    <a:pt x="202344" y="532566"/>
                  </a:moveTo>
                  <a:lnTo>
                    <a:pt x="102363" y="532562"/>
                  </a:lnTo>
                  <a:cubicBezTo>
                    <a:pt x="137557" y="588860"/>
                    <a:pt x="190199" y="633135"/>
                    <a:pt x="252718" y="657813"/>
                  </a:cubicBezTo>
                  <a:cubicBezTo>
                    <a:pt x="233537" y="627707"/>
                    <a:pt x="217710" y="590017"/>
                    <a:pt x="206068" y="547072"/>
                  </a:cubicBezTo>
                  <a:lnTo>
                    <a:pt x="202344" y="532566"/>
                  </a:lnTo>
                  <a:close/>
                  <a:moveTo>
                    <a:pt x="632232" y="532562"/>
                  </a:moveTo>
                  <a:lnTo>
                    <a:pt x="532251" y="532566"/>
                  </a:lnTo>
                  <a:cubicBezTo>
                    <a:pt x="520359" y="581548"/>
                    <a:pt x="503187" y="624361"/>
                    <a:pt x="481836" y="657813"/>
                  </a:cubicBezTo>
                  <a:cubicBezTo>
                    <a:pt x="540484" y="634677"/>
                    <a:pt x="590418" y="594317"/>
                    <a:pt x="625430" y="542974"/>
                  </a:cubicBezTo>
                  <a:lnTo>
                    <a:pt x="632232" y="532562"/>
                  </a:lnTo>
                  <a:close/>
                  <a:moveTo>
                    <a:pt x="187108" y="293825"/>
                  </a:moveTo>
                  <a:lnTo>
                    <a:pt x="63803" y="293825"/>
                  </a:lnTo>
                  <a:lnTo>
                    <a:pt x="63628" y="294459"/>
                  </a:lnTo>
                  <a:cubicBezTo>
                    <a:pt x="58043" y="317826"/>
                    <a:pt x="55086" y="342214"/>
                    <a:pt x="55086" y="367297"/>
                  </a:cubicBezTo>
                  <a:cubicBezTo>
                    <a:pt x="55086" y="406085"/>
                    <a:pt x="62158" y="443216"/>
                    <a:pt x="75084" y="477480"/>
                  </a:cubicBezTo>
                  <a:lnTo>
                    <a:pt x="191616" y="477465"/>
                  </a:lnTo>
                  <a:cubicBezTo>
                    <a:pt x="186390" y="442611"/>
                    <a:pt x="183620" y="405585"/>
                    <a:pt x="183620" y="367297"/>
                  </a:cubicBezTo>
                  <a:cubicBezTo>
                    <a:pt x="183620" y="342178"/>
                    <a:pt x="184812" y="317602"/>
                    <a:pt x="187108" y="293825"/>
                  </a:cubicBezTo>
                  <a:close/>
                  <a:moveTo>
                    <a:pt x="492045" y="293827"/>
                  </a:moveTo>
                  <a:lnTo>
                    <a:pt x="242548" y="293827"/>
                  </a:lnTo>
                  <a:cubicBezTo>
                    <a:pt x="240050" y="317341"/>
                    <a:pt x="238706" y="341935"/>
                    <a:pt x="238706" y="367297"/>
                  </a:cubicBezTo>
                  <a:cubicBezTo>
                    <a:pt x="238706" y="406206"/>
                    <a:pt x="241869" y="443308"/>
                    <a:pt x="247510" y="477473"/>
                  </a:cubicBezTo>
                  <a:lnTo>
                    <a:pt x="487084" y="477473"/>
                  </a:lnTo>
                  <a:cubicBezTo>
                    <a:pt x="492724" y="443308"/>
                    <a:pt x="495886" y="406206"/>
                    <a:pt x="495886" y="367297"/>
                  </a:cubicBezTo>
                  <a:cubicBezTo>
                    <a:pt x="495886" y="341935"/>
                    <a:pt x="494542" y="317341"/>
                    <a:pt x="492045" y="293827"/>
                  </a:cubicBezTo>
                  <a:close/>
                  <a:moveTo>
                    <a:pt x="670806" y="293794"/>
                  </a:moveTo>
                  <a:lnTo>
                    <a:pt x="547487" y="293826"/>
                  </a:lnTo>
                  <a:cubicBezTo>
                    <a:pt x="549783" y="317602"/>
                    <a:pt x="550972" y="342178"/>
                    <a:pt x="550972" y="367297"/>
                  </a:cubicBezTo>
                  <a:cubicBezTo>
                    <a:pt x="550972" y="405585"/>
                    <a:pt x="548203" y="442611"/>
                    <a:pt x="542978" y="477465"/>
                  </a:cubicBezTo>
                  <a:lnTo>
                    <a:pt x="659510" y="477480"/>
                  </a:lnTo>
                  <a:cubicBezTo>
                    <a:pt x="672433" y="443216"/>
                    <a:pt x="679506" y="406085"/>
                    <a:pt x="679506" y="367297"/>
                  </a:cubicBezTo>
                  <a:cubicBezTo>
                    <a:pt x="679506" y="341979"/>
                    <a:pt x="676495" y="317367"/>
                    <a:pt x="670806" y="293794"/>
                  </a:cubicBezTo>
                  <a:close/>
                  <a:moveTo>
                    <a:pt x="252757" y="76779"/>
                  </a:moveTo>
                  <a:lnTo>
                    <a:pt x="251915" y="77099"/>
                  </a:lnTo>
                  <a:cubicBezTo>
                    <a:pt x="176730" y="107019"/>
                    <a:pt x="115914" y="165311"/>
                    <a:pt x="82691" y="238754"/>
                  </a:cubicBezTo>
                  <a:lnTo>
                    <a:pt x="194630" y="238767"/>
                  </a:lnTo>
                  <a:cubicBezTo>
                    <a:pt x="206138" y="174398"/>
                    <a:pt x="226220" y="118360"/>
                    <a:pt x="252757" y="76779"/>
                  </a:cubicBezTo>
                  <a:close/>
                  <a:moveTo>
                    <a:pt x="367297" y="55086"/>
                  </a:moveTo>
                  <a:lnTo>
                    <a:pt x="363048" y="55281"/>
                  </a:lnTo>
                  <a:cubicBezTo>
                    <a:pt x="316578" y="59531"/>
                    <a:pt x="271683" y="133052"/>
                    <a:pt x="250834" y="238752"/>
                  </a:cubicBezTo>
                  <a:lnTo>
                    <a:pt x="483760" y="238752"/>
                  </a:lnTo>
                  <a:cubicBezTo>
                    <a:pt x="462967" y="133348"/>
                    <a:pt x="418267" y="59944"/>
                    <a:pt x="371936" y="55318"/>
                  </a:cubicBezTo>
                  <a:lnTo>
                    <a:pt x="367297" y="55086"/>
                  </a:lnTo>
                  <a:close/>
                  <a:moveTo>
                    <a:pt x="481876" y="76781"/>
                  </a:moveTo>
                  <a:lnTo>
                    <a:pt x="485798" y="83174"/>
                  </a:lnTo>
                  <a:cubicBezTo>
                    <a:pt x="510374" y="124029"/>
                    <a:pt x="529037" y="177641"/>
                    <a:pt x="539963" y="238767"/>
                  </a:cubicBezTo>
                  <a:lnTo>
                    <a:pt x="651901" y="238754"/>
                  </a:lnTo>
                  <a:cubicBezTo>
                    <a:pt x="620149" y="168560"/>
                    <a:pt x="563190" y="112205"/>
                    <a:pt x="492570" y="81235"/>
                  </a:cubicBezTo>
                  <a:lnTo>
                    <a:pt x="481876" y="76781"/>
                  </a:ln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88" name="Group 87">
            <a:extLst>
              <a:ext uri="{FF2B5EF4-FFF2-40B4-BE49-F238E27FC236}">
                <a16:creationId xmlns:a16="http://schemas.microsoft.com/office/drawing/2014/main" id="{5864FBB2-2E38-B15A-3523-7F41C8E5A1FA}"/>
              </a:ext>
              <a:ext uri="{C183D7F6-B498-43B3-948B-1728B52AA6E4}">
                <adec:decorative xmlns:adec="http://schemas.microsoft.com/office/drawing/2017/decorative" val="1"/>
              </a:ext>
            </a:extLst>
          </p:cNvPr>
          <p:cNvGrpSpPr/>
          <p:nvPr/>
        </p:nvGrpSpPr>
        <p:grpSpPr>
          <a:xfrm>
            <a:off x="6223287" y="3429000"/>
            <a:ext cx="1188720" cy="1280160"/>
            <a:chOff x="6223287" y="3429000"/>
            <a:chExt cx="1188720" cy="1280160"/>
          </a:xfrm>
        </p:grpSpPr>
        <p:sp>
          <p:nvSpPr>
            <p:cNvPr id="89" name="Rounded Rectangle 21">
              <a:extLst>
                <a:ext uri="{FF2B5EF4-FFF2-40B4-BE49-F238E27FC236}">
                  <a16:creationId xmlns:a16="http://schemas.microsoft.com/office/drawing/2014/main" id="{B2A02730-9921-9868-1A66-F871BBCDA8EC}"/>
                </a:ext>
                <a:ext uri="{C183D7F6-B498-43B3-948B-1728B52AA6E4}">
                  <adec:decorative xmlns:adec="http://schemas.microsoft.com/office/drawing/2017/decorative" val="1"/>
                </a:ext>
              </a:extLst>
            </p:cNvPr>
            <p:cNvSpPr/>
            <p:nvPr/>
          </p:nvSpPr>
          <p:spPr>
            <a:xfrm>
              <a:off x="6223287" y="3429000"/>
              <a:ext cx="1188720" cy="1280160"/>
            </a:xfrm>
            <a:prstGeom prst="roundRect">
              <a:avLst>
                <a:gd name="adj" fmla="val 5742"/>
              </a:avLst>
            </a:prstGeom>
            <a:solidFill>
              <a:srgbClr val="F4F3F5"/>
            </a:solidFill>
            <a:effectLst/>
          </p:spPr>
          <p:txBody>
            <a:bodyPr wrap="square" lIns="0" tIns="640080" rIns="0" bIns="0" anchor="t" anchorCtr="0">
              <a:noAutofit/>
            </a:bodyPr>
            <a:lstStyle/>
            <a:p>
              <a:pPr algn="ctr" defTabSz="914367" fontAlgn="base">
                <a:spcBef>
                  <a:spcPct val="0"/>
                </a:spcBef>
                <a:spcAft>
                  <a:spcPct val="0"/>
                </a:spcAft>
              </a:pPr>
              <a:r>
                <a:rPr lang="en-US" sz="11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Blazor reconnection improvements</a:t>
              </a:r>
            </a:p>
          </p:txBody>
        </p:sp>
        <p:pic>
          <p:nvPicPr>
            <p:cNvPr id="90" name="Picture 2" descr="Blazor now in official preview! - .NET Blog">
              <a:extLst>
                <a:ext uri="{FF2B5EF4-FFF2-40B4-BE49-F238E27FC236}">
                  <a16:creationId xmlns:a16="http://schemas.microsoft.com/office/drawing/2014/main" id="{941FBCE6-53AD-9DB9-3B7B-4394E9AFC86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562604" y="3521603"/>
              <a:ext cx="510087" cy="510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AE128A02-1121-C8B8-26B1-23CF95443D72}"/>
              </a:ext>
              <a:ext uri="{C183D7F6-B498-43B3-948B-1728B52AA6E4}">
                <adec:decorative xmlns:adec="http://schemas.microsoft.com/office/drawing/2017/decorative" val="1"/>
              </a:ext>
            </a:extLst>
          </p:cNvPr>
          <p:cNvGrpSpPr/>
          <p:nvPr/>
        </p:nvGrpSpPr>
        <p:grpSpPr>
          <a:xfrm>
            <a:off x="3336697" y="457200"/>
            <a:ext cx="1645920" cy="1097280"/>
            <a:chOff x="3336697" y="457200"/>
            <a:chExt cx="1645920" cy="1097280"/>
          </a:xfrm>
        </p:grpSpPr>
        <p:sp>
          <p:nvSpPr>
            <p:cNvPr id="92" name="Rounded Rectangle 21">
              <a:extLst>
                <a:ext uri="{FF2B5EF4-FFF2-40B4-BE49-F238E27FC236}">
                  <a16:creationId xmlns:a16="http://schemas.microsoft.com/office/drawing/2014/main" id="{EF2DC3AA-C20E-B23D-6006-47CA401E65D2}"/>
                </a:ext>
              </a:extLst>
            </p:cNvPr>
            <p:cNvSpPr/>
            <p:nvPr/>
          </p:nvSpPr>
          <p:spPr>
            <a:xfrm>
              <a:off x="3336697" y="457200"/>
              <a:ext cx="1645920" cy="1097280"/>
            </a:xfrm>
            <a:prstGeom prst="roundRect">
              <a:avLst>
                <a:gd name="adj" fmla="val 5742"/>
              </a:avLst>
            </a:prstGeom>
            <a:solidFill>
              <a:srgbClr val="F4F3F5"/>
            </a:solidFill>
            <a:effectLst/>
          </p:spPr>
          <p:txBody>
            <a:bodyPr wrap="square" lIns="0" tIns="548640" rIns="0" bIns="0" anchor="t" anchorCtr="0">
              <a:noAutofit/>
            </a:bodyPr>
            <a:lstStyle/>
            <a:p>
              <a:pPr algn="ctr" defTabSz="914367" fontAlgn="base">
                <a:spcBef>
                  <a:spcPct val="0"/>
                </a:spcBef>
                <a:spcAft>
                  <a:spcPct val="0"/>
                </a:spcAft>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Authentication enhancements</a:t>
              </a:r>
            </a:p>
          </p:txBody>
        </p:sp>
        <p:sp>
          <p:nvSpPr>
            <p:cNvPr id="93" name="Graphic 34">
              <a:extLst>
                <a:ext uri="{FF2B5EF4-FFF2-40B4-BE49-F238E27FC236}">
                  <a16:creationId xmlns:a16="http://schemas.microsoft.com/office/drawing/2014/main" id="{366E1273-39A8-9785-4631-719DA574229D}"/>
                </a:ext>
              </a:extLst>
            </p:cNvPr>
            <p:cNvSpPr/>
            <p:nvPr/>
          </p:nvSpPr>
          <p:spPr>
            <a:xfrm>
              <a:off x="3978413" y="596769"/>
              <a:ext cx="362488" cy="362488"/>
            </a:xfrm>
            <a:custGeom>
              <a:avLst/>
              <a:gdLst>
                <a:gd name="connsiteX0" fmla="*/ 276225 w 381000"/>
                <a:gd name="connsiteY0" fmla="*/ 171450 h 381000"/>
                <a:gd name="connsiteX1" fmla="*/ 381000 w 381000"/>
                <a:gd name="connsiteY1" fmla="*/ 276225 h 381000"/>
                <a:gd name="connsiteX2" fmla="*/ 276225 w 381000"/>
                <a:gd name="connsiteY2" fmla="*/ 381000 h 381000"/>
                <a:gd name="connsiteX3" fmla="*/ 171450 w 381000"/>
                <a:gd name="connsiteY3" fmla="*/ 276225 h 381000"/>
                <a:gd name="connsiteX4" fmla="*/ 276225 w 381000"/>
                <a:gd name="connsiteY4" fmla="*/ 171450 h 381000"/>
                <a:gd name="connsiteX5" fmla="*/ 342900 w 381000"/>
                <a:gd name="connsiteY5" fmla="*/ 104775 h 381000"/>
                <a:gd name="connsiteX6" fmla="*/ 342923 w 381000"/>
                <a:gd name="connsiteY6" fmla="*/ 171881 h 381000"/>
                <a:gd name="connsiteX7" fmla="*/ 276225 w 381000"/>
                <a:gd name="connsiteY7" fmla="*/ 152400 h 381000"/>
                <a:gd name="connsiteX8" fmla="*/ 152400 w 381000"/>
                <a:gd name="connsiteY8" fmla="*/ 276225 h 381000"/>
                <a:gd name="connsiteX9" fmla="*/ 171881 w 381000"/>
                <a:gd name="connsiteY9" fmla="*/ 342923 h 381000"/>
                <a:gd name="connsiteX10" fmla="*/ 61913 w 381000"/>
                <a:gd name="connsiteY10" fmla="*/ 342900 h 381000"/>
                <a:gd name="connsiteX11" fmla="*/ 0 w 381000"/>
                <a:gd name="connsiteY11" fmla="*/ 280988 h 381000"/>
                <a:gd name="connsiteX12" fmla="*/ 0 w 381000"/>
                <a:gd name="connsiteY12" fmla="*/ 104775 h 381000"/>
                <a:gd name="connsiteX13" fmla="*/ 342900 w 381000"/>
                <a:gd name="connsiteY13" fmla="*/ 104775 h 381000"/>
                <a:gd name="connsiteX14" fmla="*/ 266395 w 381000"/>
                <a:gd name="connsiteY14" fmla="*/ 210417 h 381000"/>
                <a:gd name="connsiteX15" fmla="*/ 265645 w 381000"/>
                <a:gd name="connsiteY15" fmla="*/ 212295 h 381000"/>
                <a:gd name="connsiteX16" fmla="*/ 255034 w 381000"/>
                <a:gd name="connsiteY16" fmla="*/ 246337 h 381000"/>
                <a:gd name="connsiteX17" fmla="*/ 220696 w 381000"/>
                <a:gd name="connsiteY17" fmla="*/ 246337 h 381000"/>
                <a:gd name="connsiteX18" fmla="*/ 212754 w 381000"/>
                <a:gd name="connsiteY18" fmla="*/ 266073 h 381000"/>
                <a:gd name="connsiteX19" fmla="*/ 214156 w 381000"/>
                <a:gd name="connsiteY19" fmla="*/ 267315 h 381000"/>
                <a:gd name="connsiteX20" fmla="*/ 241937 w 381000"/>
                <a:gd name="connsiteY20" fmla="*/ 288356 h 381000"/>
                <a:gd name="connsiteX21" fmla="*/ 231326 w 381000"/>
                <a:gd name="connsiteY21" fmla="*/ 322398 h 381000"/>
                <a:gd name="connsiteX22" fmla="*/ 246966 w 381000"/>
                <a:gd name="connsiteY22" fmla="*/ 336324 h 381000"/>
                <a:gd name="connsiteX23" fmla="*/ 248444 w 381000"/>
                <a:gd name="connsiteY23" fmla="*/ 335364 h 381000"/>
                <a:gd name="connsiteX24" fmla="*/ 276225 w 381000"/>
                <a:gd name="connsiteY24" fmla="*/ 314325 h 381000"/>
                <a:gd name="connsiteX25" fmla="*/ 304006 w 381000"/>
                <a:gd name="connsiteY25" fmla="*/ 335364 h 381000"/>
                <a:gd name="connsiteX26" fmla="*/ 321543 w 381000"/>
                <a:gd name="connsiteY26" fmla="*/ 324161 h 381000"/>
                <a:gd name="connsiteX27" fmla="*/ 321124 w 381000"/>
                <a:gd name="connsiteY27" fmla="*/ 322398 h 381000"/>
                <a:gd name="connsiteX28" fmla="*/ 310513 w 381000"/>
                <a:gd name="connsiteY28" fmla="*/ 288356 h 381000"/>
                <a:gd name="connsiteX29" fmla="*/ 338294 w 381000"/>
                <a:gd name="connsiteY29" fmla="*/ 267315 h 381000"/>
                <a:gd name="connsiteX30" fmla="*/ 333590 w 381000"/>
                <a:gd name="connsiteY30" fmla="*/ 246482 h 381000"/>
                <a:gd name="connsiteX31" fmla="*/ 331754 w 381000"/>
                <a:gd name="connsiteY31" fmla="*/ 246337 h 381000"/>
                <a:gd name="connsiteX32" fmla="*/ 297416 w 381000"/>
                <a:gd name="connsiteY32" fmla="*/ 246337 h 381000"/>
                <a:gd name="connsiteX33" fmla="*/ 286805 w 381000"/>
                <a:gd name="connsiteY33" fmla="*/ 212295 h 381000"/>
                <a:gd name="connsiteX34" fmla="*/ 266395 w 381000"/>
                <a:gd name="connsiteY34" fmla="*/ 210417 h 381000"/>
                <a:gd name="connsiteX35" fmla="*/ 280988 w 381000"/>
                <a:gd name="connsiteY35" fmla="*/ 0 h 381000"/>
                <a:gd name="connsiteX36" fmla="*/ 342900 w 381000"/>
                <a:gd name="connsiteY36" fmla="*/ 61913 h 381000"/>
                <a:gd name="connsiteX37" fmla="*/ 342900 w 381000"/>
                <a:gd name="connsiteY37" fmla="*/ 76200 h 381000"/>
                <a:gd name="connsiteX38" fmla="*/ 0 w 381000"/>
                <a:gd name="connsiteY38" fmla="*/ 76200 h 381000"/>
                <a:gd name="connsiteX39" fmla="*/ 0 w 381000"/>
                <a:gd name="connsiteY39" fmla="*/ 61913 h 381000"/>
                <a:gd name="connsiteX40" fmla="*/ 61913 w 381000"/>
                <a:gd name="connsiteY40" fmla="*/ 0 h 381000"/>
                <a:gd name="connsiteX41" fmla="*/ 280988 w 381000"/>
                <a:gd name="connsiteY41"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81000">
                  <a:moveTo>
                    <a:pt x="276225" y="171450"/>
                  </a:moveTo>
                  <a:cubicBezTo>
                    <a:pt x="334091" y="171450"/>
                    <a:pt x="381000" y="218359"/>
                    <a:pt x="381000" y="276225"/>
                  </a:cubicBezTo>
                  <a:cubicBezTo>
                    <a:pt x="381000" y="334091"/>
                    <a:pt x="334091" y="381000"/>
                    <a:pt x="276225" y="381000"/>
                  </a:cubicBezTo>
                  <a:cubicBezTo>
                    <a:pt x="218359" y="381000"/>
                    <a:pt x="171450" y="334091"/>
                    <a:pt x="171450" y="276225"/>
                  </a:cubicBezTo>
                  <a:cubicBezTo>
                    <a:pt x="171450" y="218359"/>
                    <a:pt x="218359" y="171450"/>
                    <a:pt x="276225" y="171450"/>
                  </a:cubicBezTo>
                  <a:close/>
                  <a:moveTo>
                    <a:pt x="342900" y="104775"/>
                  </a:moveTo>
                  <a:lnTo>
                    <a:pt x="342923" y="171881"/>
                  </a:lnTo>
                  <a:cubicBezTo>
                    <a:pt x="323673" y="159549"/>
                    <a:pt x="300784" y="152400"/>
                    <a:pt x="276225" y="152400"/>
                  </a:cubicBezTo>
                  <a:cubicBezTo>
                    <a:pt x="207837" y="152400"/>
                    <a:pt x="152400" y="207837"/>
                    <a:pt x="152400" y="276225"/>
                  </a:cubicBezTo>
                  <a:cubicBezTo>
                    <a:pt x="152400" y="300784"/>
                    <a:pt x="159549" y="323673"/>
                    <a:pt x="171881" y="342923"/>
                  </a:cubicBezTo>
                  <a:lnTo>
                    <a:pt x="61913" y="342900"/>
                  </a:lnTo>
                  <a:cubicBezTo>
                    <a:pt x="27719" y="342900"/>
                    <a:pt x="0" y="315180"/>
                    <a:pt x="0" y="280988"/>
                  </a:cubicBezTo>
                  <a:lnTo>
                    <a:pt x="0" y="104775"/>
                  </a:lnTo>
                  <a:lnTo>
                    <a:pt x="342900" y="104775"/>
                  </a:lnTo>
                  <a:close/>
                  <a:moveTo>
                    <a:pt x="266395" y="210417"/>
                  </a:moveTo>
                  <a:lnTo>
                    <a:pt x="265645" y="212295"/>
                  </a:lnTo>
                  <a:lnTo>
                    <a:pt x="255034" y="246337"/>
                  </a:lnTo>
                  <a:lnTo>
                    <a:pt x="220696" y="246337"/>
                  </a:lnTo>
                  <a:cubicBezTo>
                    <a:pt x="210554" y="246337"/>
                    <a:pt x="205988" y="259070"/>
                    <a:pt x="212754" y="266073"/>
                  </a:cubicBezTo>
                  <a:lnTo>
                    <a:pt x="214156" y="267315"/>
                  </a:lnTo>
                  <a:lnTo>
                    <a:pt x="241937" y="288356"/>
                  </a:lnTo>
                  <a:lnTo>
                    <a:pt x="231326" y="322398"/>
                  </a:lnTo>
                  <a:cubicBezTo>
                    <a:pt x="228181" y="332489"/>
                    <a:pt x="238470" y="340974"/>
                    <a:pt x="246966" y="336324"/>
                  </a:cubicBezTo>
                  <a:lnTo>
                    <a:pt x="248444" y="335364"/>
                  </a:lnTo>
                  <a:lnTo>
                    <a:pt x="276225" y="314325"/>
                  </a:lnTo>
                  <a:lnTo>
                    <a:pt x="304006" y="335364"/>
                  </a:lnTo>
                  <a:cubicBezTo>
                    <a:pt x="312239" y="341601"/>
                    <a:pt x="323160" y="334023"/>
                    <a:pt x="321543" y="324161"/>
                  </a:cubicBezTo>
                  <a:lnTo>
                    <a:pt x="321124" y="322398"/>
                  </a:lnTo>
                  <a:lnTo>
                    <a:pt x="310513" y="288356"/>
                  </a:lnTo>
                  <a:lnTo>
                    <a:pt x="338294" y="267315"/>
                  </a:lnTo>
                  <a:cubicBezTo>
                    <a:pt x="346499" y="261101"/>
                    <a:pt x="343012" y="248002"/>
                    <a:pt x="333590" y="246482"/>
                  </a:cubicBezTo>
                  <a:lnTo>
                    <a:pt x="331754" y="246337"/>
                  </a:lnTo>
                  <a:lnTo>
                    <a:pt x="297416" y="246337"/>
                  </a:lnTo>
                  <a:lnTo>
                    <a:pt x="286805" y="212295"/>
                  </a:lnTo>
                  <a:cubicBezTo>
                    <a:pt x="283683" y="202279"/>
                    <a:pt x="270744" y="201652"/>
                    <a:pt x="266395" y="210417"/>
                  </a:cubicBezTo>
                  <a:close/>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4" name="Group 93">
            <a:extLst>
              <a:ext uri="{FF2B5EF4-FFF2-40B4-BE49-F238E27FC236}">
                <a16:creationId xmlns:a16="http://schemas.microsoft.com/office/drawing/2014/main" id="{6A676BE3-8BDB-E46E-48DB-43F7CB2B2C0C}"/>
              </a:ext>
              <a:ext uri="{C183D7F6-B498-43B3-948B-1728B52AA6E4}">
                <adec:decorative xmlns:adec="http://schemas.microsoft.com/office/drawing/2017/decorative" val="1"/>
              </a:ext>
            </a:extLst>
          </p:cNvPr>
          <p:cNvGrpSpPr/>
          <p:nvPr/>
        </p:nvGrpSpPr>
        <p:grpSpPr>
          <a:xfrm>
            <a:off x="1857554" y="2697478"/>
            <a:ext cx="1188720" cy="2011681"/>
            <a:chOff x="1857554" y="2697478"/>
            <a:chExt cx="1188720" cy="2011681"/>
          </a:xfrm>
        </p:grpSpPr>
        <p:sp>
          <p:nvSpPr>
            <p:cNvPr id="95" name="Rounded Rectangle 21">
              <a:extLst>
                <a:ext uri="{FF2B5EF4-FFF2-40B4-BE49-F238E27FC236}">
                  <a16:creationId xmlns:a16="http://schemas.microsoft.com/office/drawing/2014/main" id="{31D761CE-E024-35B6-AF19-2584F9DA9511}"/>
                </a:ext>
              </a:extLst>
            </p:cNvPr>
            <p:cNvSpPr/>
            <p:nvPr/>
          </p:nvSpPr>
          <p:spPr>
            <a:xfrm>
              <a:off x="1857554" y="2697478"/>
              <a:ext cx="1188720" cy="2011681"/>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nl-NL"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Detect Blazor component render mode</a:t>
              </a:r>
            </a:p>
          </p:txBody>
        </p:sp>
        <p:sp>
          <p:nvSpPr>
            <p:cNvPr id="96" name="Graphic 22">
              <a:extLst>
                <a:ext uri="{FF2B5EF4-FFF2-40B4-BE49-F238E27FC236}">
                  <a16:creationId xmlns:a16="http://schemas.microsoft.com/office/drawing/2014/main" id="{0F323B55-E6CC-E5C5-B095-6E0ACAC31266}"/>
                </a:ext>
                <a:ext uri="{C183D7F6-B498-43B3-948B-1728B52AA6E4}">
                  <adec:decorative xmlns:adec="http://schemas.microsoft.com/office/drawing/2017/decorative" val="1"/>
                </a:ext>
              </a:extLst>
            </p:cNvPr>
            <p:cNvSpPr/>
            <p:nvPr/>
          </p:nvSpPr>
          <p:spPr>
            <a:xfrm>
              <a:off x="2109000" y="3079585"/>
              <a:ext cx="685829" cy="685829"/>
            </a:xfrm>
            <a:custGeom>
              <a:avLst/>
              <a:gdLst>
                <a:gd name="connsiteX0" fmla="*/ 154235 w 719761"/>
                <a:gd name="connsiteY0" fmla="*/ 0 h 719761"/>
                <a:gd name="connsiteX1" fmla="*/ 0 w 719761"/>
                <a:gd name="connsiteY1" fmla="*/ 154235 h 719761"/>
                <a:gd name="connsiteX2" fmla="*/ 0 w 719761"/>
                <a:gd name="connsiteY2" fmla="*/ 565527 h 719761"/>
                <a:gd name="connsiteX3" fmla="*/ 154235 w 719761"/>
                <a:gd name="connsiteY3" fmla="*/ 719761 h 719761"/>
                <a:gd name="connsiteX4" fmla="*/ 565527 w 719761"/>
                <a:gd name="connsiteY4" fmla="*/ 719761 h 719761"/>
                <a:gd name="connsiteX5" fmla="*/ 719761 w 719761"/>
                <a:gd name="connsiteY5" fmla="*/ 565527 h 719761"/>
                <a:gd name="connsiteX6" fmla="*/ 719761 w 719761"/>
                <a:gd name="connsiteY6" fmla="*/ 154235 h 719761"/>
                <a:gd name="connsiteX7" fmla="*/ 565527 w 719761"/>
                <a:gd name="connsiteY7" fmla="*/ 0 h 719761"/>
                <a:gd name="connsiteX8" fmla="*/ 154235 w 719761"/>
                <a:gd name="connsiteY8" fmla="*/ 0 h 719761"/>
                <a:gd name="connsiteX9" fmla="*/ 668350 w 719761"/>
                <a:gd name="connsiteY9" fmla="*/ 244919 h 719761"/>
                <a:gd name="connsiteX10" fmla="*/ 565527 w 719761"/>
                <a:gd name="connsiteY10" fmla="*/ 205646 h 719761"/>
                <a:gd name="connsiteX11" fmla="*/ 359881 w 719761"/>
                <a:gd name="connsiteY11" fmla="*/ 205646 h 719761"/>
                <a:gd name="connsiteX12" fmla="*/ 205646 w 719761"/>
                <a:gd name="connsiteY12" fmla="*/ 359881 h 719761"/>
                <a:gd name="connsiteX13" fmla="*/ 205646 w 719761"/>
                <a:gd name="connsiteY13" fmla="*/ 565527 h 719761"/>
                <a:gd name="connsiteX14" fmla="*/ 244919 w 719761"/>
                <a:gd name="connsiteY14" fmla="*/ 668350 h 719761"/>
                <a:gd name="connsiteX15" fmla="*/ 154235 w 719761"/>
                <a:gd name="connsiteY15" fmla="*/ 668350 h 719761"/>
                <a:gd name="connsiteX16" fmla="*/ 51412 w 719761"/>
                <a:gd name="connsiteY16" fmla="*/ 565527 h 719761"/>
                <a:gd name="connsiteX17" fmla="*/ 51412 w 719761"/>
                <a:gd name="connsiteY17" fmla="*/ 154235 h 719761"/>
                <a:gd name="connsiteX18" fmla="*/ 154235 w 719761"/>
                <a:gd name="connsiteY18" fmla="*/ 51412 h 719761"/>
                <a:gd name="connsiteX19" fmla="*/ 565527 w 719761"/>
                <a:gd name="connsiteY19" fmla="*/ 51412 h 719761"/>
                <a:gd name="connsiteX20" fmla="*/ 668350 w 719761"/>
                <a:gd name="connsiteY20" fmla="*/ 154235 h 719761"/>
                <a:gd name="connsiteX21" fmla="*/ 668350 w 719761"/>
                <a:gd name="connsiteY21" fmla="*/ 244919 h 719761"/>
                <a:gd name="connsiteX22" fmla="*/ 359881 w 719761"/>
                <a:gd name="connsiteY22" fmla="*/ 668350 h 719761"/>
                <a:gd name="connsiteX23" fmla="*/ 257058 w 719761"/>
                <a:gd name="connsiteY23" fmla="*/ 565527 h 719761"/>
                <a:gd name="connsiteX24" fmla="*/ 257058 w 719761"/>
                <a:gd name="connsiteY24" fmla="*/ 359881 h 719761"/>
                <a:gd name="connsiteX25" fmla="*/ 359881 w 719761"/>
                <a:gd name="connsiteY25" fmla="*/ 257058 h 719761"/>
                <a:gd name="connsiteX26" fmla="*/ 565527 w 719761"/>
                <a:gd name="connsiteY26" fmla="*/ 257058 h 719761"/>
                <a:gd name="connsiteX27" fmla="*/ 668350 w 719761"/>
                <a:gd name="connsiteY27" fmla="*/ 359881 h 719761"/>
                <a:gd name="connsiteX28" fmla="*/ 668350 w 719761"/>
                <a:gd name="connsiteY28" fmla="*/ 565527 h 719761"/>
                <a:gd name="connsiteX29" fmla="*/ 565527 w 719761"/>
                <a:gd name="connsiteY29" fmla="*/ 668350 h 719761"/>
                <a:gd name="connsiteX30" fmla="*/ 359881 w 719761"/>
                <a:gd name="connsiteY30" fmla="*/ 668350 h 71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9761" h="719761">
                  <a:moveTo>
                    <a:pt x="154235" y="0"/>
                  </a:moveTo>
                  <a:cubicBezTo>
                    <a:pt x="69053" y="0"/>
                    <a:pt x="0" y="69053"/>
                    <a:pt x="0" y="154235"/>
                  </a:cubicBezTo>
                  <a:lnTo>
                    <a:pt x="0" y="565527"/>
                  </a:lnTo>
                  <a:cubicBezTo>
                    <a:pt x="0" y="650710"/>
                    <a:pt x="69053" y="719761"/>
                    <a:pt x="154235" y="719761"/>
                  </a:cubicBezTo>
                  <a:lnTo>
                    <a:pt x="565527" y="719761"/>
                  </a:lnTo>
                  <a:cubicBezTo>
                    <a:pt x="650710" y="719761"/>
                    <a:pt x="719761" y="650710"/>
                    <a:pt x="719761" y="565527"/>
                  </a:cubicBezTo>
                  <a:lnTo>
                    <a:pt x="719761" y="154235"/>
                  </a:lnTo>
                  <a:cubicBezTo>
                    <a:pt x="719761" y="69053"/>
                    <a:pt x="650710" y="0"/>
                    <a:pt x="565527" y="0"/>
                  </a:cubicBezTo>
                  <a:lnTo>
                    <a:pt x="154235" y="0"/>
                  </a:lnTo>
                  <a:close/>
                  <a:moveTo>
                    <a:pt x="668350" y="244919"/>
                  </a:moveTo>
                  <a:cubicBezTo>
                    <a:pt x="641060" y="220496"/>
                    <a:pt x="605031" y="205646"/>
                    <a:pt x="565527" y="205646"/>
                  </a:cubicBezTo>
                  <a:lnTo>
                    <a:pt x="359881" y="205646"/>
                  </a:lnTo>
                  <a:cubicBezTo>
                    <a:pt x="274699" y="205646"/>
                    <a:pt x="205646" y="274699"/>
                    <a:pt x="205646" y="359881"/>
                  </a:cubicBezTo>
                  <a:lnTo>
                    <a:pt x="205646" y="565527"/>
                  </a:lnTo>
                  <a:cubicBezTo>
                    <a:pt x="205646" y="605031"/>
                    <a:pt x="220496" y="641060"/>
                    <a:pt x="244919" y="668350"/>
                  </a:cubicBezTo>
                  <a:lnTo>
                    <a:pt x="154235" y="668350"/>
                  </a:lnTo>
                  <a:cubicBezTo>
                    <a:pt x="97447" y="668350"/>
                    <a:pt x="51412" y="622316"/>
                    <a:pt x="51412" y="565527"/>
                  </a:cubicBezTo>
                  <a:lnTo>
                    <a:pt x="51412" y="154235"/>
                  </a:lnTo>
                  <a:cubicBezTo>
                    <a:pt x="51412" y="97447"/>
                    <a:pt x="97447" y="51412"/>
                    <a:pt x="154235" y="51412"/>
                  </a:cubicBezTo>
                  <a:lnTo>
                    <a:pt x="565527" y="51412"/>
                  </a:lnTo>
                  <a:cubicBezTo>
                    <a:pt x="622316" y="51412"/>
                    <a:pt x="668350" y="97447"/>
                    <a:pt x="668350" y="154235"/>
                  </a:cubicBezTo>
                  <a:lnTo>
                    <a:pt x="668350" y="244919"/>
                  </a:lnTo>
                  <a:close/>
                  <a:moveTo>
                    <a:pt x="359881" y="668350"/>
                  </a:moveTo>
                  <a:cubicBezTo>
                    <a:pt x="303093" y="668350"/>
                    <a:pt x="257058" y="622316"/>
                    <a:pt x="257058" y="565527"/>
                  </a:cubicBezTo>
                  <a:lnTo>
                    <a:pt x="257058" y="359881"/>
                  </a:lnTo>
                  <a:cubicBezTo>
                    <a:pt x="257058" y="303093"/>
                    <a:pt x="303093" y="257058"/>
                    <a:pt x="359881" y="257058"/>
                  </a:cubicBezTo>
                  <a:lnTo>
                    <a:pt x="565527" y="257058"/>
                  </a:lnTo>
                  <a:cubicBezTo>
                    <a:pt x="622316" y="257058"/>
                    <a:pt x="668350" y="303093"/>
                    <a:pt x="668350" y="359881"/>
                  </a:cubicBezTo>
                  <a:lnTo>
                    <a:pt x="668350" y="565527"/>
                  </a:lnTo>
                  <a:cubicBezTo>
                    <a:pt x="668350" y="622316"/>
                    <a:pt x="622316" y="668350"/>
                    <a:pt x="565527" y="668350"/>
                  </a:cubicBezTo>
                  <a:lnTo>
                    <a:pt x="359881" y="668350"/>
                  </a:ln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97" name="Group 96">
            <a:extLst>
              <a:ext uri="{FF2B5EF4-FFF2-40B4-BE49-F238E27FC236}">
                <a16:creationId xmlns:a16="http://schemas.microsoft.com/office/drawing/2014/main" id="{E52C3247-5440-A409-E150-FC66AE9189D1}"/>
              </a:ext>
              <a:ext uri="{C183D7F6-B498-43B3-948B-1728B52AA6E4}">
                <adec:decorative xmlns:adec="http://schemas.microsoft.com/office/drawing/2017/decorative" val="1"/>
              </a:ext>
            </a:extLst>
          </p:cNvPr>
          <p:cNvGrpSpPr/>
          <p:nvPr/>
        </p:nvGrpSpPr>
        <p:grpSpPr>
          <a:xfrm>
            <a:off x="7209383" y="457200"/>
            <a:ext cx="1645920" cy="1097280"/>
            <a:chOff x="7209383" y="457200"/>
            <a:chExt cx="1645920" cy="1097280"/>
          </a:xfrm>
        </p:grpSpPr>
        <p:sp>
          <p:nvSpPr>
            <p:cNvPr id="98" name="Rounded Rectangle 21">
              <a:extLst>
                <a:ext uri="{FF2B5EF4-FFF2-40B4-BE49-F238E27FC236}">
                  <a16:creationId xmlns:a16="http://schemas.microsoft.com/office/drawing/2014/main" id="{39C0F0CE-820E-D489-34E3-E86B0D1D4448}"/>
                </a:ext>
                <a:ext uri="{C183D7F6-B498-43B3-948B-1728B52AA6E4}">
                  <adec:decorative xmlns:adec="http://schemas.microsoft.com/office/drawing/2017/decorative" val="1"/>
                </a:ext>
              </a:extLst>
            </p:cNvPr>
            <p:cNvSpPr/>
            <p:nvPr/>
          </p:nvSpPr>
          <p:spPr>
            <a:xfrm>
              <a:off x="7209383" y="457200"/>
              <a:ext cx="1645920" cy="1097280"/>
            </a:xfrm>
            <a:prstGeom prst="roundRect">
              <a:avLst>
                <a:gd name="adj" fmla="val 5742"/>
              </a:avLst>
            </a:prstGeom>
            <a:solidFill>
              <a:srgbClr val="F4F3F5"/>
            </a:solidFill>
            <a:effectLst/>
          </p:spPr>
          <p:txBody>
            <a:bodyPr wrap="square" lIns="0" tIns="548640" rIns="0" bIns="0" anchor="t" anchorCtr="0">
              <a:noAutofit/>
            </a:bodyPr>
            <a:lstStyle/>
            <a:p>
              <a:pPr algn="ctr" defTabSz="914367" fontAlgn="base">
                <a:spcBef>
                  <a:spcPct val="0"/>
                </a:spcBef>
                <a:spcAft>
                  <a:spcPct val="0"/>
                </a:spcAft>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Improved Kestrel connection metrics</a:t>
              </a:r>
            </a:p>
          </p:txBody>
        </p:sp>
        <p:sp>
          <p:nvSpPr>
            <p:cNvPr id="99" name="Graphic 26">
              <a:extLst>
                <a:ext uri="{FF2B5EF4-FFF2-40B4-BE49-F238E27FC236}">
                  <a16:creationId xmlns:a16="http://schemas.microsoft.com/office/drawing/2014/main" id="{A598C1A2-8104-129B-AA3D-EAC79E27F247}"/>
                </a:ext>
                <a:ext uri="{C183D7F6-B498-43B3-948B-1728B52AA6E4}">
                  <adec:decorative xmlns:adec="http://schemas.microsoft.com/office/drawing/2017/decorative" val="1"/>
                </a:ext>
              </a:extLst>
            </p:cNvPr>
            <p:cNvSpPr/>
            <p:nvPr/>
          </p:nvSpPr>
          <p:spPr>
            <a:xfrm>
              <a:off x="7830746" y="552235"/>
              <a:ext cx="403195" cy="401792"/>
            </a:xfrm>
            <a:custGeom>
              <a:avLst/>
              <a:gdLst>
                <a:gd name="connsiteX0" fmla="*/ 307876 w 703690"/>
                <a:gd name="connsiteY0" fmla="*/ 613568 h 701240"/>
                <a:gd name="connsiteX1" fmla="*/ 307876 w 703690"/>
                <a:gd name="connsiteY1" fmla="*/ 569741 h 701240"/>
                <a:gd name="connsiteX2" fmla="*/ 439814 w 703690"/>
                <a:gd name="connsiteY2" fmla="*/ 569741 h 701240"/>
                <a:gd name="connsiteX3" fmla="*/ 439814 w 703690"/>
                <a:gd name="connsiteY3" fmla="*/ 482089 h 701240"/>
                <a:gd name="connsiteX4" fmla="*/ 307876 w 703690"/>
                <a:gd name="connsiteY4" fmla="*/ 482089 h 701240"/>
                <a:gd name="connsiteX5" fmla="*/ 307876 w 703690"/>
                <a:gd name="connsiteY5" fmla="*/ 438263 h 701240"/>
                <a:gd name="connsiteX6" fmla="*/ 615731 w 703690"/>
                <a:gd name="connsiteY6" fmla="*/ 438263 h 701240"/>
                <a:gd name="connsiteX7" fmla="*/ 632911 w 703690"/>
                <a:gd name="connsiteY7" fmla="*/ 434839 h 701240"/>
                <a:gd name="connsiteX8" fmla="*/ 646654 w 703690"/>
                <a:gd name="connsiteY8" fmla="*/ 425594 h 701240"/>
                <a:gd name="connsiteX9" fmla="*/ 656275 w 703690"/>
                <a:gd name="connsiteY9" fmla="*/ 411556 h 701240"/>
                <a:gd name="connsiteX10" fmla="*/ 659711 w 703690"/>
                <a:gd name="connsiteY10" fmla="*/ 394436 h 701240"/>
                <a:gd name="connsiteX11" fmla="*/ 659711 w 703690"/>
                <a:gd name="connsiteY11" fmla="*/ 87653 h 701240"/>
                <a:gd name="connsiteX12" fmla="*/ 656275 w 703690"/>
                <a:gd name="connsiteY12" fmla="*/ 70875 h 701240"/>
                <a:gd name="connsiteX13" fmla="*/ 646998 w 703690"/>
                <a:gd name="connsiteY13" fmla="*/ 56837 h 701240"/>
                <a:gd name="connsiteX14" fmla="*/ 632911 w 703690"/>
                <a:gd name="connsiteY14" fmla="*/ 47250 h 701240"/>
                <a:gd name="connsiteX15" fmla="*/ 615731 w 703690"/>
                <a:gd name="connsiteY15" fmla="*/ 43826 h 701240"/>
                <a:gd name="connsiteX16" fmla="*/ 175938 w 703690"/>
                <a:gd name="connsiteY16" fmla="*/ 43826 h 701240"/>
                <a:gd name="connsiteX17" fmla="*/ 158758 w 703690"/>
                <a:gd name="connsiteY17" fmla="*/ 47250 h 701240"/>
                <a:gd name="connsiteX18" fmla="*/ 145015 w 703690"/>
                <a:gd name="connsiteY18" fmla="*/ 56495 h 701240"/>
                <a:gd name="connsiteX19" fmla="*/ 135394 w 703690"/>
                <a:gd name="connsiteY19" fmla="*/ 70533 h 701240"/>
                <a:gd name="connsiteX20" fmla="*/ 131958 w 703690"/>
                <a:gd name="connsiteY20" fmla="*/ 87653 h 701240"/>
                <a:gd name="connsiteX21" fmla="*/ 131958 w 703690"/>
                <a:gd name="connsiteY21" fmla="*/ 219131 h 701240"/>
                <a:gd name="connsiteX22" fmla="*/ 87979 w 703690"/>
                <a:gd name="connsiteY22" fmla="*/ 219131 h 701240"/>
                <a:gd name="connsiteX23" fmla="*/ 87979 w 703690"/>
                <a:gd name="connsiteY23" fmla="*/ 85941 h 701240"/>
                <a:gd name="connsiteX24" fmla="*/ 94851 w 703690"/>
                <a:gd name="connsiteY24" fmla="*/ 53413 h 701240"/>
                <a:gd name="connsiteX25" fmla="*/ 113748 w 703690"/>
                <a:gd name="connsiteY25" fmla="*/ 26022 h 701240"/>
                <a:gd name="connsiteX26" fmla="*/ 141235 w 703690"/>
                <a:gd name="connsiteY26" fmla="*/ 7190 h 701240"/>
                <a:gd name="connsiteX27" fmla="*/ 174220 w 703690"/>
                <a:gd name="connsiteY27" fmla="*/ 0 h 701240"/>
                <a:gd name="connsiteX28" fmla="*/ 617449 w 703690"/>
                <a:gd name="connsiteY28" fmla="*/ 0 h 701240"/>
                <a:gd name="connsiteX29" fmla="*/ 650090 w 703690"/>
                <a:gd name="connsiteY29" fmla="*/ 6848 h 701240"/>
                <a:gd name="connsiteX30" fmla="*/ 677577 w 703690"/>
                <a:gd name="connsiteY30" fmla="*/ 25679 h 701240"/>
                <a:gd name="connsiteX31" fmla="*/ 696475 w 703690"/>
                <a:gd name="connsiteY31" fmla="*/ 53071 h 701240"/>
                <a:gd name="connsiteX32" fmla="*/ 703690 w 703690"/>
                <a:gd name="connsiteY32" fmla="*/ 85941 h 701240"/>
                <a:gd name="connsiteX33" fmla="*/ 703690 w 703690"/>
                <a:gd name="connsiteY33" fmla="*/ 396148 h 701240"/>
                <a:gd name="connsiteX34" fmla="*/ 696475 w 703690"/>
                <a:gd name="connsiteY34" fmla="*/ 429360 h 701240"/>
                <a:gd name="connsiteX35" fmla="*/ 677234 w 703690"/>
                <a:gd name="connsiteY35" fmla="*/ 456752 h 701240"/>
                <a:gd name="connsiteX36" fmla="*/ 649403 w 703690"/>
                <a:gd name="connsiteY36" fmla="*/ 475241 h 701240"/>
                <a:gd name="connsiteX37" fmla="*/ 615731 w 703690"/>
                <a:gd name="connsiteY37" fmla="*/ 482089 h 701240"/>
                <a:gd name="connsiteX38" fmla="*/ 483793 w 703690"/>
                <a:gd name="connsiteY38" fmla="*/ 482089 h 701240"/>
                <a:gd name="connsiteX39" fmla="*/ 483793 w 703690"/>
                <a:gd name="connsiteY39" fmla="*/ 569741 h 701240"/>
                <a:gd name="connsiteX40" fmla="*/ 549762 w 703690"/>
                <a:gd name="connsiteY40" fmla="*/ 569741 h 701240"/>
                <a:gd name="connsiteX41" fmla="*/ 565224 w 703690"/>
                <a:gd name="connsiteY41" fmla="*/ 576247 h 701240"/>
                <a:gd name="connsiteX42" fmla="*/ 571752 w 703690"/>
                <a:gd name="connsiteY42" fmla="*/ 591654 h 701240"/>
                <a:gd name="connsiteX43" fmla="*/ 565224 w 703690"/>
                <a:gd name="connsiteY43" fmla="*/ 607062 h 701240"/>
                <a:gd name="connsiteX44" fmla="*/ 549762 w 703690"/>
                <a:gd name="connsiteY44" fmla="*/ 613568 h 701240"/>
                <a:gd name="connsiteX45" fmla="*/ 307876 w 703690"/>
                <a:gd name="connsiteY45" fmla="*/ 613568 h 701240"/>
                <a:gd name="connsiteX46" fmla="*/ 65989 w 703690"/>
                <a:gd name="connsiteY46" fmla="*/ 701220 h 701240"/>
                <a:gd name="connsiteX47" fmla="*/ 40564 w 703690"/>
                <a:gd name="connsiteY47" fmla="*/ 696084 h 701240"/>
                <a:gd name="connsiteX48" fmla="*/ 19605 w 703690"/>
                <a:gd name="connsiteY48" fmla="*/ 682046 h 701240"/>
                <a:gd name="connsiteX49" fmla="*/ 5174 w 703690"/>
                <a:gd name="connsiteY49" fmla="*/ 660818 h 701240"/>
                <a:gd name="connsiteX50" fmla="*/ 20 w 703690"/>
                <a:gd name="connsiteY50" fmla="*/ 635481 h 701240"/>
                <a:gd name="connsiteX51" fmla="*/ 20 w 703690"/>
                <a:gd name="connsiteY51" fmla="*/ 328697 h 701240"/>
                <a:gd name="connsiteX52" fmla="*/ 5174 w 703690"/>
                <a:gd name="connsiteY52" fmla="*/ 303360 h 701240"/>
                <a:gd name="connsiteX53" fmla="*/ 19261 w 703690"/>
                <a:gd name="connsiteY53" fmla="*/ 282474 h 701240"/>
                <a:gd name="connsiteX54" fmla="*/ 40564 w 703690"/>
                <a:gd name="connsiteY54" fmla="*/ 268093 h 701240"/>
                <a:gd name="connsiteX55" fmla="*/ 65989 w 703690"/>
                <a:gd name="connsiteY55" fmla="*/ 262958 h 701240"/>
                <a:gd name="connsiteX56" fmla="*/ 197927 w 703690"/>
                <a:gd name="connsiteY56" fmla="*/ 262958 h 701240"/>
                <a:gd name="connsiteX57" fmla="*/ 223353 w 703690"/>
                <a:gd name="connsiteY57" fmla="*/ 268093 h 701240"/>
                <a:gd name="connsiteX58" fmla="*/ 244312 w 703690"/>
                <a:gd name="connsiteY58" fmla="*/ 282132 h 701240"/>
                <a:gd name="connsiteX59" fmla="*/ 258743 w 703690"/>
                <a:gd name="connsiteY59" fmla="*/ 303360 h 701240"/>
                <a:gd name="connsiteX60" fmla="*/ 263896 w 703690"/>
                <a:gd name="connsiteY60" fmla="*/ 328697 h 701240"/>
                <a:gd name="connsiteX61" fmla="*/ 263896 w 703690"/>
                <a:gd name="connsiteY61" fmla="*/ 635481 h 701240"/>
                <a:gd name="connsiteX62" fmla="*/ 258743 w 703690"/>
                <a:gd name="connsiteY62" fmla="*/ 660818 h 701240"/>
                <a:gd name="connsiteX63" fmla="*/ 244655 w 703690"/>
                <a:gd name="connsiteY63" fmla="*/ 681704 h 701240"/>
                <a:gd name="connsiteX64" fmla="*/ 223353 w 703690"/>
                <a:gd name="connsiteY64" fmla="*/ 696084 h 701240"/>
                <a:gd name="connsiteX65" fmla="*/ 197927 w 703690"/>
                <a:gd name="connsiteY65" fmla="*/ 701220 h 701240"/>
                <a:gd name="connsiteX66" fmla="*/ 65989 w 703690"/>
                <a:gd name="connsiteY66" fmla="*/ 701220 h 701240"/>
                <a:gd name="connsiteX67" fmla="*/ 197927 w 703690"/>
                <a:gd name="connsiteY67" fmla="*/ 657394 h 701240"/>
                <a:gd name="connsiteX68" fmla="*/ 213389 w 703690"/>
                <a:gd name="connsiteY68" fmla="*/ 650888 h 701240"/>
                <a:gd name="connsiteX69" fmla="*/ 219917 w 703690"/>
                <a:gd name="connsiteY69" fmla="*/ 635481 h 701240"/>
                <a:gd name="connsiteX70" fmla="*/ 219917 w 703690"/>
                <a:gd name="connsiteY70" fmla="*/ 328697 h 701240"/>
                <a:gd name="connsiteX71" fmla="*/ 213389 w 703690"/>
                <a:gd name="connsiteY71" fmla="*/ 313289 h 701240"/>
                <a:gd name="connsiteX72" fmla="*/ 197927 w 703690"/>
                <a:gd name="connsiteY72" fmla="*/ 306784 h 701240"/>
                <a:gd name="connsiteX73" fmla="*/ 65989 w 703690"/>
                <a:gd name="connsiteY73" fmla="*/ 306784 h 701240"/>
                <a:gd name="connsiteX74" fmla="*/ 50528 w 703690"/>
                <a:gd name="connsiteY74" fmla="*/ 313289 h 701240"/>
                <a:gd name="connsiteX75" fmla="*/ 44000 w 703690"/>
                <a:gd name="connsiteY75" fmla="*/ 328697 h 701240"/>
                <a:gd name="connsiteX76" fmla="*/ 44000 w 703690"/>
                <a:gd name="connsiteY76" fmla="*/ 635481 h 701240"/>
                <a:gd name="connsiteX77" fmla="*/ 50528 w 703690"/>
                <a:gd name="connsiteY77" fmla="*/ 650888 h 701240"/>
                <a:gd name="connsiteX78" fmla="*/ 65989 w 703690"/>
                <a:gd name="connsiteY78" fmla="*/ 657394 h 701240"/>
                <a:gd name="connsiteX79" fmla="*/ 197927 w 703690"/>
                <a:gd name="connsiteY79" fmla="*/ 657394 h 701240"/>
                <a:gd name="connsiteX80" fmla="*/ 109969 w 703690"/>
                <a:gd name="connsiteY80" fmla="*/ 613568 h 701240"/>
                <a:gd name="connsiteX81" fmla="*/ 94507 w 703690"/>
                <a:gd name="connsiteY81" fmla="*/ 607062 h 701240"/>
                <a:gd name="connsiteX82" fmla="*/ 87979 w 703690"/>
                <a:gd name="connsiteY82" fmla="*/ 591654 h 701240"/>
                <a:gd name="connsiteX83" fmla="*/ 94507 w 703690"/>
                <a:gd name="connsiteY83" fmla="*/ 576247 h 701240"/>
                <a:gd name="connsiteX84" fmla="*/ 109969 w 703690"/>
                <a:gd name="connsiteY84" fmla="*/ 569741 h 701240"/>
                <a:gd name="connsiteX85" fmla="*/ 153948 w 703690"/>
                <a:gd name="connsiteY85" fmla="*/ 569741 h 701240"/>
                <a:gd name="connsiteX86" fmla="*/ 169410 w 703690"/>
                <a:gd name="connsiteY86" fmla="*/ 576247 h 701240"/>
                <a:gd name="connsiteX87" fmla="*/ 175938 w 703690"/>
                <a:gd name="connsiteY87" fmla="*/ 591654 h 701240"/>
                <a:gd name="connsiteX88" fmla="*/ 169410 w 703690"/>
                <a:gd name="connsiteY88" fmla="*/ 607062 h 701240"/>
                <a:gd name="connsiteX89" fmla="*/ 153948 w 703690"/>
                <a:gd name="connsiteY89" fmla="*/ 613568 h 701240"/>
                <a:gd name="connsiteX90" fmla="*/ 109969 w 703690"/>
                <a:gd name="connsiteY90" fmla="*/ 613568 h 70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03690" h="701240">
                  <a:moveTo>
                    <a:pt x="307876" y="613568"/>
                  </a:moveTo>
                  <a:lnTo>
                    <a:pt x="307876" y="569741"/>
                  </a:lnTo>
                  <a:lnTo>
                    <a:pt x="439814" y="569741"/>
                  </a:lnTo>
                  <a:lnTo>
                    <a:pt x="439814" y="482089"/>
                  </a:lnTo>
                  <a:lnTo>
                    <a:pt x="307876" y="482089"/>
                  </a:lnTo>
                  <a:lnTo>
                    <a:pt x="307876" y="438263"/>
                  </a:lnTo>
                  <a:lnTo>
                    <a:pt x="615731" y="438263"/>
                  </a:lnTo>
                  <a:cubicBezTo>
                    <a:pt x="621916" y="438263"/>
                    <a:pt x="627644" y="437122"/>
                    <a:pt x="632911" y="434839"/>
                  </a:cubicBezTo>
                  <a:cubicBezTo>
                    <a:pt x="638178" y="432555"/>
                    <a:pt x="642762" y="429473"/>
                    <a:pt x="646654" y="425594"/>
                  </a:cubicBezTo>
                  <a:cubicBezTo>
                    <a:pt x="650547" y="421715"/>
                    <a:pt x="653756" y="417034"/>
                    <a:pt x="656275" y="411556"/>
                  </a:cubicBezTo>
                  <a:cubicBezTo>
                    <a:pt x="658793" y="406078"/>
                    <a:pt x="659941" y="400370"/>
                    <a:pt x="659711" y="394436"/>
                  </a:cubicBezTo>
                  <a:lnTo>
                    <a:pt x="659711" y="87653"/>
                  </a:lnTo>
                  <a:cubicBezTo>
                    <a:pt x="659711" y="81718"/>
                    <a:pt x="658567" y="76125"/>
                    <a:pt x="656275" y="70875"/>
                  </a:cubicBezTo>
                  <a:cubicBezTo>
                    <a:pt x="653983" y="65625"/>
                    <a:pt x="650891" y="60946"/>
                    <a:pt x="646998" y="56837"/>
                  </a:cubicBezTo>
                  <a:cubicBezTo>
                    <a:pt x="643105" y="52728"/>
                    <a:pt x="638408" y="49533"/>
                    <a:pt x="632911" y="47250"/>
                  </a:cubicBezTo>
                  <a:cubicBezTo>
                    <a:pt x="627414" y="44967"/>
                    <a:pt x="621686" y="43826"/>
                    <a:pt x="615731" y="43826"/>
                  </a:cubicBezTo>
                  <a:lnTo>
                    <a:pt x="175938" y="43826"/>
                  </a:lnTo>
                  <a:cubicBezTo>
                    <a:pt x="169753" y="43826"/>
                    <a:pt x="164027" y="44967"/>
                    <a:pt x="158758" y="47250"/>
                  </a:cubicBezTo>
                  <a:cubicBezTo>
                    <a:pt x="153490" y="49533"/>
                    <a:pt x="148909" y="52614"/>
                    <a:pt x="145015" y="56495"/>
                  </a:cubicBezTo>
                  <a:cubicBezTo>
                    <a:pt x="141121" y="60375"/>
                    <a:pt x="137914" y="65055"/>
                    <a:pt x="135394" y="70533"/>
                  </a:cubicBezTo>
                  <a:cubicBezTo>
                    <a:pt x="132875" y="76011"/>
                    <a:pt x="131729" y="81718"/>
                    <a:pt x="131958" y="87653"/>
                  </a:cubicBezTo>
                  <a:lnTo>
                    <a:pt x="131958" y="219131"/>
                  </a:lnTo>
                  <a:lnTo>
                    <a:pt x="87979" y="219131"/>
                  </a:lnTo>
                  <a:lnTo>
                    <a:pt x="87979" y="85941"/>
                  </a:lnTo>
                  <a:cubicBezTo>
                    <a:pt x="87979" y="74528"/>
                    <a:pt x="90270" y="63685"/>
                    <a:pt x="94851" y="53413"/>
                  </a:cubicBezTo>
                  <a:cubicBezTo>
                    <a:pt x="99432" y="43141"/>
                    <a:pt x="105731" y="34011"/>
                    <a:pt x="113748" y="26022"/>
                  </a:cubicBezTo>
                  <a:cubicBezTo>
                    <a:pt x="121765" y="18033"/>
                    <a:pt x="130928" y="11755"/>
                    <a:pt x="141235" y="7190"/>
                  </a:cubicBezTo>
                  <a:cubicBezTo>
                    <a:pt x="151543" y="2625"/>
                    <a:pt x="162538" y="228"/>
                    <a:pt x="174220" y="0"/>
                  </a:cubicBezTo>
                  <a:lnTo>
                    <a:pt x="617449" y="0"/>
                  </a:lnTo>
                  <a:cubicBezTo>
                    <a:pt x="628901" y="0"/>
                    <a:pt x="639783" y="2283"/>
                    <a:pt x="650090" y="6848"/>
                  </a:cubicBezTo>
                  <a:cubicBezTo>
                    <a:pt x="660398" y="11413"/>
                    <a:pt x="669562" y="17690"/>
                    <a:pt x="677577" y="25679"/>
                  </a:cubicBezTo>
                  <a:cubicBezTo>
                    <a:pt x="685593" y="33669"/>
                    <a:pt x="691895" y="42799"/>
                    <a:pt x="696475" y="53071"/>
                  </a:cubicBezTo>
                  <a:cubicBezTo>
                    <a:pt x="701055" y="63343"/>
                    <a:pt x="703460" y="74299"/>
                    <a:pt x="703690" y="85941"/>
                  </a:cubicBezTo>
                  <a:lnTo>
                    <a:pt x="703690" y="396148"/>
                  </a:lnTo>
                  <a:cubicBezTo>
                    <a:pt x="703690" y="408019"/>
                    <a:pt x="701285" y="419089"/>
                    <a:pt x="696475" y="429360"/>
                  </a:cubicBezTo>
                  <a:cubicBezTo>
                    <a:pt x="691665" y="439632"/>
                    <a:pt x="685250" y="448764"/>
                    <a:pt x="677234" y="456752"/>
                  </a:cubicBezTo>
                  <a:cubicBezTo>
                    <a:pt x="669218" y="464740"/>
                    <a:pt x="659941" y="470903"/>
                    <a:pt x="649403" y="475241"/>
                  </a:cubicBezTo>
                  <a:cubicBezTo>
                    <a:pt x="638865" y="479579"/>
                    <a:pt x="627644" y="481859"/>
                    <a:pt x="615731" y="482089"/>
                  </a:cubicBezTo>
                  <a:lnTo>
                    <a:pt x="483793" y="482089"/>
                  </a:lnTo>
                  <a:lnTo>
                    <a:pt x="483793" y="569741"/>
                  </a:lnTo>
                  <a:lnTo>
                    <a:pt x="549762" y="569741"/>
                  </a:lnTo>
                  <a:cubicBezTo>
                    <a:pt x="555717" y="569741"/>
                    <a:pt x="560871" y="571909"/>
                    <a:pt x="565224" y="576247"/>
                  </a:cubicBezTo>
                  <a:cubicBezTo>
                    <a:pt x="569577" y="580585"/>
                    <a:pt x="571752" y="585721"/>
                    <a:pt x="571752" y="591654"/>
                  </a:cubicBezTo>
                  <a:cubicBezTo>
                    <a:pt x="571752" y="597588"/>
                    <a:pt x="569577" y="602724"/>
                    <a:pt x="565224" y="607062"/>
                  </a:cubicBezTo>
                  <a:cubicBezTo>
                    <a:pt x="560871" y="611400"/>
                    <a:pt x="555717" y="613568"/>
                    <a:pt x="549762" y="613568"/>
                  </a:cubicBezTo>
                  <a:lnTo>
                    <a:pt x="307876" y="613568"/>
                  </a:lnTo>
                  <a:close/>
                  <a:moveTo>
                    <a:pt x="65989" y="701220"/>
                  </a:moveTo>
                  <a:cubicBezTo>
                    <a:pt x="57056" y="701220"/>
                    <a:pt x="48581" y="699508"/>
                    <a:pt x="40564" y="696084"/>
                  </a:cubicBezTo>
                  <a:cubicBezTo>
                    <a:pt x="32547" y="692660"/>
                    <a:pt x="25560" y="687980"/>
                    <a:pt x="19605" y="682046"/>
                  </a:cubicBezTo>
                  <a:cubicBezTo>
                    <a:pt x="13649" y="676112"/>
                    <a:pt x="8839" y="669035"/>
                    <a:pt x="5174" y="660818"/>
                  </a:cubicBezTo>
                  <a:cubicBezTo>
                    <a:pt x="1509" y="652600"/>
                    <a:pt x="-209" y="644153"/>
                    <a:pt x="20" y="635481"/>
                  </a:cubicBezTo>
                  <a:lnTo>
                    <a:pt x="20" y="328697"/>
                  </a:lnTo>
                  <a:cubicBezTo>
                    <a:pt x="20" y="319795"/>
                    <a:pt x="1738" y="311349"/>
                    <a:pt x="5174" y="303360"/>
                  </a:cubicBezTo>
                  <a:cubicBezTo>
                    <a:pt x="8610" y="295371"/>
                    <a:pt x="13306" y="288409"/>
                    <a:pt x="19261" y="282474"/>
                  </a:cubicBezTo>
                  <a:cubicBezTo>
                    <a:pt x="25217" y="276539"/>
                    <a:pt x="32318" y="271746"/>
                    <a:pt x="40564" y="268093"/>
                  </a:cubicBezTo>
                  <a:cubicBezTo>
                    <a:pt x="48810" y="264441"/>
                    <a:pt x="57285" y="262729"/>
                    <a:pt x="65989" y="262958"/>
                  </a:cubicBezTo>
                  <a:lnTo>
                    <a:pt x="197927" y="262958"/>
                  </a:lnTo>
                  <a:cubicBezTo>
                    <a:pt x="206861" y="262958"/>
                    <a:pt x="215336" y="264669"/>
                    <a:pt x="223353" y="268093"/>
                  </a:cubicBezTo>
                  <a:cubicBezTo>
                    <a:pt x="231370" y="271517"/>
                    <a:pt x="238356" y="276197"/>
                    <a:pt x="244312" y="282132"/>
                  </a:cubicBezTo>
                  <a:cubicBezTo>
                    <a:pt x="250267" y="288066"/>
                    <a:pt x="255078" y="295142"/>
                    <a:pt x="258743" y="303360"/>
                  </a:cubicBezTo>
                  <a:cubicBezTo>
                    <a:pt x="262408" y="311577"/>
                    <a:pt x="264126" y="320023"/>
                    <a:pt x="263896" y="328697"/>
                  </a:cubicBezTo>
                  <a:lnTo>
                    <a:pt x="263896" y="635481"/>
                  </a:lnTo>
                  <a:cubicBezTo>
                    <a:pt x="263896" y="644383"/>
                    <a:pt x="262179" y="652830"/>
                    <a:pt x="258743" y="660818"/>
                  </a:cubicBezTo>
                  <a:cubicBezTo>
                    <a:pt x="255307" y="668806"/>
                    <a:pt x="250611" y="675770"/>
                    <a:pt x="244655" y="681704"/>
                  </a:cubicBezTo>
                  <a:cubicBezTo>
                    <a:pt x="238700" y="687637"/>
                    <a:pt x="231599" y="692431"/>
                    <a:pt x="223353" y="696084"/>
                  </a:cubicBezTo>
                  <a:cubicBezTo>
                    <a:pt x="215107" y="699737"/>
                    <a:pt x="206632" y="701449"/>
                    <a:pt x="197927" y="701220"/>
                  </a:cubicBezTo>
                  <a:lnTo>
                    <a:pt x="65989" y="701220"/>
                  </a:lnTo>
                  <a:close/>
                  <a:moveTo>
                    <a:pt x="197927" y="657394"/>
                  </a:moveTo>
                  <a:cubicBezTo>
                    <a:pt x="203883" y="657394"/>
                    <a:pt x="209037" y="655226"/>
                    <a:pt x="213389" y="650888"/>
                  </a:cubicBezTo>
                  <a:cubicBezTo>
                    <a:pt x="217741" y="646550"/>
                    <a:pt x="219917" y="641414"/>
                    <a:pt x="219917" y="635481"/>
                  </a:cubicBezTo>
                  <a:lnTo>
                    <a:pt x="219917" y="328697"/>
                  </a:lnTo>
                  <a:cubicBezTo>
                    <a:pt x="219917" y="322762"/>
                    <a:pt x="217741" y="317626"/>
                    <a:pt x="213389" y="313289"/>
                  </a:cubicBezTo>
                  <a:cubicBezTo>
                    <a:pt x="209037" y="308952"/>
                    <a:pt x="203883" y="306784"/>
                    <a:pt x="197927" y="306784"/>
                  </a:cubicBezTo>
                  <a:lnTo>
                    <a:pt x="65989" y="306784"/>
                  </a:lnTo>
                  <a:cubicBezTo>
                    <a:pt x="60034" y="306784"/>
                    <a:pt x="54880" y="308952"/>
                    <a:pt x="50528" y="313289"/>
                  </a:cubicBezTo>
                  <a:cubicBezTo>
                    <a:pt x="46176" y="317626"/>
                    <a:pt x="44000" y="322762"/>
                    <a:pt x="44000" y="328697"/>
                  </a:cubicBezTo>
                  <a:lnTo>
                    <a:pt x="44000" y="635481"/>
                  </a:lnTo>
                  <a:cubicBezTo>
                    <a:pt x="44000" y="641414"/>
                    <a:pt x="46176" y="646550"/>
                    <a:pt x="50528" y="650888"/>
                  </a:cubicBezTo>
                  <a:cubicBezTo>
                    <a:pt x="54880" y="655226"/>
                    <a:pt x="60034" y="657394"/>
                    <a:pt x="65989" y="657394"/>
                  </a:cubicBezTo>
                  <a:lnTo>
                    <a:pt x="197927" y="657394"/>
                  </a:lnTo>
                  <a:close/>
                  <a:moveTo>
                    <a:pt x="109969" y="613568"/>
                  </a:moveTo>
                  <a:cubicBezTo>
                    <a:pt x="104013" y="613568"/>
                    <a:pt x="98859" y="611400"/>
                    <a:pt x="94507" y="607062"/>
                  </a:cubicBezTo>
                  <a:cubicBezTo>
                    <a:pt x="90155" y="602724"/>
                    <a:pt x="87979" y="597588"/>
                    <a:pt x="87979" y="591654"/>
                  </a:cubicBezTo>
                  <a:cubicBezTo>
                    <a:pt x="87979" y="585721"/>
                    <a:pt x="90155" y="580585"/>
                    <a:pt x="94507" y="576247"/>
                  </a:cubicBezTo>
                  <a:cubicBezTo>
                    <a:pt x="98859" y="571909"/>
                    <a:pt x="104013" y="569741"/>
                    <a:pt x="109969" y="569741"/>
                  </a:cubicBezTo>
                  <a:lnTo>
                    <a:pt x="153948" y="569741"/>
                  </a:lnTo>
                  <a:cubicBezTo>
                    <a:pt x="159903" y="569741"/>
                    <a:pt x="165057" y="571909"/>
                    <a:pt x="169410" y="576247"/>
                  </a:cubicBezTo>
                  <a:cubicBezTo>
                    <a:pt x="173762" y="580585"/>
                    <a:pt x="175938" y="585721"/>
                    <a:pt x="175938" y="591654"/>
                  </a:cubicBezTo>
                  <a:cubicBezTo>
                    <a:pt x="175938" y="597588"/>
                    <a:pt x="173762" y="602724"/>
                    <a:pt x="169410" y="607062"/>
                  </a:cubicBezTo>
                  <a:cubicBezTo>
                    <a:pt x="165057" y="611400"/>
                    <a:pt x="159903" y="613568"/>
                    <a:pt x="153948" y="613568"/>
                  </a:cubicBezTo>
                  <a:lnTo>
                    <a:pt x="109969" y="613568"/>
                  </a:ln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00" name="Group 99">
            <a:extLst>
              <a:ext uri="{FF2B5EF4-FFF2-40B4-BE49-F238E27FC236}">
                <a16:creationId xmlns:a16="http://schemas.microsoft.com/office/drawing/2014/main" id="{4540CA1F-D91C-7FB8-4C3C-9E2050FD2DBC}"/>
              </a:ext>
              <a:ext uri="{C183D7F6-B498-43B3-948B-1728B52AA6E4}">
                <adec:decorative xmlns:adec="http://schemas.microsoft.com/office/drawing/2017/decorative" val="1"/>
              </a:ext>
            </a:extLst>
          </p:cNvPr>
          <p:cNvGrpSpPr/>
          <p:nvPr/>
        </p:nvGrpSpPr>
        <p:grpSpPr>
          <a:xfrm>
            <a:off x="472440" y="2697478"/>
            <a:ext cx="1188720" cy="2011681"/>
            <a:chOff x="472440" y="2697478"/>
            <a:chExt cx="1188720" cy="2011681"/>
          </a:xfrm>
        </p:grpSpPr>
        <p:sp>
          <p:nvSpPr>
            <p:cNvPr id="101" name="Rounded Rectangle 21">
              <a:extLst>
                <a:ext uri="{FF2B5EF4-FFF2-40B4-BE49-F238E27FC236}">
                  <a16:creationId xmlns:a16="http://schemas.microsoft.com/office/drawing/2014/main" id="{754650E0-A1AD-69CD-87FB-EFAB74E0C50E}"/>
                </a:ext>
              </a:extLst>
            </p:cNvPr>
            <p:cNvSpPr/>
            <p:nvPr/>
          </p:nvSpPr>
          <p:spPr>
            <a:xfrm>
              <a:off x="472440" y="2697478"/>
              <a:ext cx="1188720" cy="2011681"/>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Built-in OpenAPI support</a:t>
              </a:r>
            </a:p>
          </p:txBody>
        </p:sp>
        <p:pic>
          <p:nvPicPr>
            <p:cNvPr id="102" name="Picture 101">
              <a:extLst>
                <a:ext uri="{FF2B5EF4-FFF2-40B4-BE49-F238E27FC236}">
                  <a16:creationId xmlns:a16="http://schemas.microsoft.com/office/drawing/2014/main" id="{5D76B60C-D00B-2274-C12A-39A73D4F07CE}"/>
                </a:ext>
              </a:extLst>
            </p:cNvPr>
            <p:cNvPicPr>
              <a:picLocks noChangeAspect="1"/>
            </p:cNvPicPr>
            <p:nvPr/>
          </p:nvPicPr>
          <p:blipFill>
            <a:blip r:embed="rId5"/>
            <a:srcRect t="298" b="298"/>
            <a:stretch/>
          </p:blipFill>
          <p:spPr>
            <a:xfrm>
              <a:off x="711582" y="2958816"/>
              <a:ext cx="822356" cy="866266"/>
            </a:xfrm>
            <a:prstGeom prst="rect">
              <a:avLst/>
            </a:prstGeom>
          </p:spPr>
        </p:pic>
      </p:grpSp>
      <p:grpSp>
        <p:nvGrpSpPr>
          <p:cNvPr id="103" name="Group 102">
            <a:extLst>
              <a:ext uri="{FF2B5EF4-FFF2-40B4-BE49-F238E27FC236}">
                <a16:creationId xmlns:a16="http://schemas.microsoft.com/office/drawing/2014/main" id="{52DDAE6C-5C19-64AF-B03C-DAB0296FF184}"/>
              </a:ext>
              <a:ext uri="{C183D7F6-B498-43B3-948B-1728B52AA6E4}">
                <adec:decorative xmlns:adec="http://schemas.microsoft.com/office/drawing/2017/decorative" val="1"/>
              </a:ext>
            </a:extLst>
          </p:cNvPr>
          <p:cNvGrpSpPr/>
          <p:nvPr/>
        </p:nvGrpSpPr>
        <p:grpSpPr>
          <a:xfrm>
            <a:off x="4779992" y="3429000"/>
            <a:ext cx="1188720" cy="1280160"/>
            <a:chOff x="4779992" y="3429000"/>
            <a:chExt cx="1188720" cy="1280160"/>
          </a:xfrm>
        </p:grpSpPr>
        <p:sp>
          <p:nvSpPr>
            <p:cNvPr id="104" name="Rounded Rectangle 21">
              <a:extLst>
                <a:ext uri="{FF2B5EF4-FFF2-40B4-BE49-F238E27FC236}">
                  <a16:creationId xmlns:a16="http://schemas.microsoft.com/office/drawing/2014/main" id="{F576ED6E-9974-00E9-748A-0E2F65A4D83E}"/>
                </a:ext>
                <a:ext uri="{C183D7F6-B498-43B3-948B-1728B52AA6E4}">
                  <adec:decorative xmlns:adec="http://schemas.microsoft.com/office/drawing/2017/decorative" val="1"/>
                </a:ext>
              </a:extLst>
            </p:cNvPr>
            <p:cNvSpPr/>
            <p:nvPr/>
          </p:nvSpPr>
          <p:spPr>
            <a:xfrm>
              <a:off x="4779992" y="3429000"/>
              <a:ext cx="1188720" cy="1280160"/>
            </a:xfrm>
            <a:prstGeom prst="roundRect">
              <a:avLst>
                <a:gd name="adj" fmla="val 5742"/>
              </a:avLst>
            </a:prstGeom>
            <a:solidFill>
              <a:srgbClr val="F4F3F5"/>
            </a:solidFill>
            <a:effectLst/>
          </p:spPr>
          <p:txBody>
            <a:bodyPr wrap="square" lIns="0" tIns="731520" rIns="0" bIns="0" anchor="t" anchorCtr="0">
              <a:noAutofit/>
            </a:bodyPr>
            <a:lstStyle/>
            <a:p>
              <a:pPr lvl="0" algn="ctr" defTabSz="914367" fontAlgn="base">
                <a:spcBef>
                  <a:spcPct val="0"/>
                </a:spcBef>
                <a:spcAft>
                  <a:spcPct val="0"/>
                </a:spcAft>
                <a:defRPr/>
              </a:pPr>
              <a:r>
                <a:rPr lang="en-US" sz="11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SignalR AOT support</a:t>
              </a:r>
            </a:p>
          </p:txBody>
        </p:sp>
        <p:sp>
          <p:nvSpPr>
            <p:cNvPr id="105" name="Graphic 79">
              <a:extLst>
                <a:ext uri="{FF2B5EF4-FFF2-40B4-BE49-F238E27FC236}">
                  <a16:creationId xmlns:a16="http://schemas.microsoft.com/office/drawing/2014/main" id="{482961DF-B06D-31B6-95CE-9DC01AA8BE80}"/>
                </a:ext>
              </a:extLst>
            </p:cNvPr>
            <p:cNvSpPr/>
            <p:nvPr/>
          </p:nvSpPr>
          <p:spPr>
            <a:xfrm>
              <a:off x="5150515" y="3618233"/>
              <a:ext cx="447675" cy="371429"/>
            </a:xfrm>
            <a:custGeom>
              <a:avLst/>
              <a:gdLst>
                <a:gd name="connsiteX0" fmla="*/ 167482 w 447675"/>
                <a:gd name="connsiteY0" fmla="*/ 323833 h 371429"/>
                <a:gd name="connsiteX1" fmla="*/ 280193 w 447675"/>
                <a:gd name="connsiteY1" fmla="*/ 323833 h 371429"/>
                <a:gd name="connsiteX2" fmla="*/ 223838 w 447675"/>
                <a:gd name="connsiteY2" fmla="*/ 371429 h 371429"/>
                <a:gd name="connsiteX3" fmla="*/ 167482 w 447675"/>
                <a:gd name="connsiteY3" fmla="*/ 323833 h 371429"/>
                <a:gd name="connsiteX4" fmla="*/ 223838 w 447675"/>
                <a:gd name="connsiteY4" fmla="*/ 0 h 371429"/>
                <a:gd name="connsiteX5" fmla="*/ 366713 w 447675"/>
                <a:gd name="connsiteY5" fmla="*/ 142875 h 371429"/>
                <a:gd name="connsiteX6" fmla="*/ 366713 w 447675"/>
                <a:gd name="connsiteY6" fmla="*/ 219046 h 371429"/>
                <a:gd name="connsiteX7" fmla="*/ 393731 w 447675"/>
                <a:gd name="connsiteY7" fmla="*/ 279246 h 371429"/>
                <a:gd name="connsiteX8" fmla="*/ 395318 w 447675"/>
                <a:gd name="connsiteY8" fmla="*/ 286657 h 371429"/>
                <a:gd name="connsiteX9" fmla="*/ 377220 w 447675"/>
                <a:gd name="connsiteY9" fmla="*/ 304754 h 371429"/>
                <a:gd name="connsiteX10" fmla="*/ 70527 w 447675"/>
                <a:gd name="connsiteY10" fmla="*/ 304754 h 371429"/>
                <a:gd name="connsiteX11" fmla="*/ 63132 w 447675"/>
                <a:gd name="connsiteY11" fmla="*/ 303175 h 371429"/>
                <a:gd name="connsiteX12" fmla="*/ 54009 w 447675"/>
                <a:gd name="connsiteY12" fmla="*/ 279261 h 371429"/>
                <a:gd name="connsiteX13" fmla="*/ 80963 w 447675"/>
                <a:gd name="connsiteY13" fmla="*/ 219054 h 371429"/>
                <a:gd name="connsiteX14" fmla="*/ 80965 w 447675"/>
                <a:gd name="connsiteY14" fmla="*/ 142629 h 371429"/>
                <a:gd name="connsiteX15" fmla="*/ 81049 w 447675"/>
                <a:gd name="connsiteY15" fmla="*/ 137868 h 371429"/>
                <a:gd name="connsiteX16" fmla="*/ 223838 w 447675"/>
                <a:gd name="connsiteY16" fmla="*/ 0 h 371429"/>
                <a:gd name="connsiteX17" fmla="*/ 433388 w 447675"/>
                <a:gd name="connsiteY17" fmla="*/ 118988 h 371429"/>
                <a:gd name="connsiteX18" fmla="*/ 447675 w 447675"/>
                <a:gd name="connsiteY18" fmla="*/ 133276 h 371429"/>
                <a:gd name="connsiteX19" fmla="*/ 435327 w 447675"/>
                <a:gd name="connsiteY19" fmla="*/ 147433 h 371429"/>
                <a:gd name="connsiteX20" fmla="*/ 433388 w 447675"/>
                <a:gd name="connsiteY20" fmla="*/ 147563 h 371429"/>
                <a:gd name="connsiteX21" fmla="*/ 395288 w 447675"/>
                <a:gd name="connsiteY21" fmla="*/ 147563 h 371429"/>
                <a:gd name="connsiteX22" fmla="*/ 381000 w 447675"/>
                <a:gd name="connsiteY22" fmla="*/ 133276 h 371429"/>
                <a:gd name="connsiteX23" fmla="*/ 393348 w 447675"/>
                <a:gd name="connsiteY23" fmla="*/ 119119 h 371429"/>
                <a:gd name="connsiteX24" fmla="*/ 395288 w 447675"/>
                <a:gd name="connsiteY24" fmla="*/ 118988 h 371429"/>
                <a:gd name="connsiteX25" fmla="*/ 433388 w 447675"/>
                <a:gd name="connsiteY25" fmla="*/ 118988 h 371429"/>
                <a:gd name="connsiteX26" fmla="*/ 52388 w 447675"/>
                <a:gd name="connsiteY26" fmla="*/ 118988 h 371429"/>
                <a:gd name="connsiteX27" fmla="*/ 66675 w 447675"/>
                <a:gd name="connsiteY27" fmla="*/ 133276 h 371429"/>
                <a:gd name="connsiteX28" fmla="*/ 54326 w 447675"/>
                <a:gd name="connsiteY28" fmla="*/ 147433 h 371429"/>
                <a:gd name="connsiteX29" fmla="*/ 52388 w 447675"/>
                <a:gd name="connsiteY29" fmla="*/ 147563 h 371429"/>
                <a:gd name="connsiteX30" fmla="*/ 14288 w 447675"/>
                <a:gd name="connsiteY30" fmla="*/ 147563 h 371429"/>
                <a:gd name="connsiteX31" fmla="*/ 0 w 447675"/>
                <a:gd name="connsiteY31" fmla="*/ 133276 h 371429"/>
                <a:gd name="connsiteX32" fmla="*/ 12349 w 447675"/>
                <a:gd name="connsiteY32" fmla="*/ 119119 h 371429"/>
                <a:gd name="connsiteX33" fmla="*/ 14288 w 447675"/>
                <a:gd name="connsiteY33" fmla="*/ 118988 h 371429"/>
                <a:gd name="connsiteX34" fmla="*/ 52388 w 447675"/>
                <a:gd name="connsiteY34" fmla="*/ 118988 h 371429"/>
                <a:gd name="connsiteX35" fmla="*/ 425768 w 447675"/>
                <a:gd name="connsiteY35" fmla="*/ 10403 h 371429"/>
                <a:gd name="connsiteX36" fmla="*/ 424506 w 447675"/>
                <a:gd name="connsiteY36" fmla="*/ 29015 h 371429"/>
                <a:gd name="connsiteX37" fmla="*/ 422910 w 447675"/>
                <a:gd name="connsiteY37" fmla="*/ 30406 h 371429"/>
                <a:gd name="connsiteX38" fmla="*/ 384810 w 447675"/>
                <a:gd name="connsiteY38" fmla="*/ 58981 h 371429"/>
                <a:gd name="connsiteX39" fmla="*/ 364808 w 447675"/>
                <a:gd name="connsiteY39" fmla="*/ 56123 h 371429"/>
                <a:gd name="connsiteX40" fmla="*/ 366069 w 447675"/>
                <a:gd name="connsiteY40" fmla="*/ 37512 h 371429"/>
                <a:gd name="connsiteX41" fmla="*/ 367665 w 447675"/>
                <a:gd name="connsiteY41" fmla="*/ 36121 h 371429"/>
                <a:gd name="connsiteX42" fmla="*/ 405765 w 447675"/>
                <a:gd name="connsiteY42" fmla="*/ 7546 h 371429"/>
                <a:gd name="connsiteX43" fmla="*/ 425768 w 447675"/>
                <a:gd name="connsiteY43" fmla="*/ 10403 h 371429"/>
                <a:gd name="connsiteX44" fmla="*/ 41910 w 447675"/>
                <a:gd name="connsiteY44" fmla="*/ 7546 h 371429"/>
                <a:gd name="connsiteX45" fmla="*/ 80010 w 447675"/>
                <a:gd name="connsiteY45" fmla="*/ 36121 h 371429"/>
                <a:gd name="connsiteX46" fmla="*/ 82868 w 447675"/>
                <a:gd name="connsiteY46" fmla="*/ 56123 h 371429"/>
                <a:gd name="connsiteX47" fmla="*/ 62865 w 447675"/>
                <a:gd name="connsiteY47" fmla="*/ 58981 h 371429"/>
                <a:gd name="connsiteX48" fmla="*/ 24765 w 447675"/>
                <a:gd name="connsiteY48" fmla="*/ 30406 h 371429"/>
                <a:gd name="connsiteX49" fmla="*/ 21908 w 447675"/>
                <a:gd name="connsiteY49" fmla="*/ 10403 h 371429"/>
                <a:gd name="connsiteX50" fmla="*/ 41910 w 447675"/>
                <a:gd name="connsiteY50" fmla="*/ 7546 h 37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47675" h="371429">
                  <a:moveTo>
                    <a:pt x="167482" y="323833"/>
                  </a:moveTo>
                  <a:lnTo>
                    <a:pt x="280193" y="323833"/>
                  </a:lnTo>
                  <a:cubicBezTo>
                    <a:pt x="275646" y="350847"/>
                    <a:pt x="252146" y="371429"/>
                    <a:pt x="223838" y="371429"/>
                  </a:cubicBezTo>
                  <a:cubicBezTo>
                    <a:pt x="195529" y="371429"/>
                    <a:pt x="172029" y="350847"/>
                    <a:pt x="167482" y="323833"/>
                  </a:cubicBezTo>
                  <a:close/>
                  <a:moveTo>
                    <a:pt x="223838" y="0"/>
                  </a:moveTo>
                  <a:cubicBezTo>
                    <a:pt x="302745" y="0"/>
                    <a:pt x="366713" y="63967"/>
                    <a:pt x="366713" y="142875"/>
                  </a:cubicBezTo>
                  <a:lnTo>
                    <a:pt x="366713" y="219046"/>
                  </a:lnTo>
                  <a:lnTo>
                    <a:pt x="393731" y="279246"/>
                  </a:lnTo>
                  <a:cubicBezTo>
                    <a:pt x="394777" y="281576"/>
                    <a:pt x="395318" y="284102"/>
                    <a:pt x="395318" y="286657"/>
                  </a:cubicBezTo>
                  <a:cubicBezTo>
                    <a:pt x="395318" y="296652"/>
                    <a:pt x="387216" y="304754"/>
                    <a:pt x="377220" y="304754"/>
                  </a:cubicBezTo>
                  <a:lnTo>
                    <a:pt x="70527" y="304754"/>
                  </a:lnTo>
                  <a:cubicBezTo>
                    <a:pt x="67978" y="304754"/>
                    <a:pt x="65458" y="304217"/>
                    <a:pt x="63132" y="303175"/>
                  </a:cubicBezTo>
                  <a:cubicBezTo>
                    <a:pt x="54009" y="299091"/>
                    <a:pt x="49925" y="288384"/>
                    <a:pt x="54009" y="279261"/>
                  </a:cubicBezTo>
                  <a:lnTo>
                    <a:pt x="80963" y="219054"/>
                  </a:lnTo>
                  <a:lnTo>
                    <a:pt x="80965" y="142629"/>
                  </a:lnTo>
                  <a:lnTo>
                    <a:pt x="81049" y="137868"/>
                  </a:lnTo>
                  <a:cubicBezTo>
                    <a:pt x="83698" y="61083"/>
                    <a:pt x="146797" y="0"/>
                    <a:pt x="223838" y="0"/>
                  </a:cubicBezTo>
                  <a:close/>
                  <a:moveTo>
                    <a:pt x="433388" y="118988"/>
                  </a:moveTo>
                  <a:cubicBezTo>
                    <a:pt x="441278" y="118988"/>
                    <a:pt x="447675" y="125385"/>
                    <a:pt x="447675" y="133276"/>
                  </a:cubicBezTo>
                  <a:cubicBezTo>
                    <a:pt x="447675" y="140509"/>
                    <a:pt x="442299" y="146487"/>
                    <a:pt x="435327" y="147433"/>
                  </a:cubicBezTo>
                  <a:lnTo>
                    <a:pt x="433388" y="147563"/>
                  </a:lnTo>
                  <a:lnTo>
                    <a:pt x="395288" y="147563"/>
                  </a:lnTo>
                  <a:cubicBezTo>
                    <a:pt x="387397" y="147563"/>
                    <a:pt x="381000" y="141167"/>
                    <a:pt x="381000" y="133276"/>
                  </a:cubicBezTo>
                  <a:cubicBezTo>
                    <a:pt x="381000" y="126043"/>
                    <a:pt x="386376" y="120065"/>
                    <a:pt x="393348" y="119119"/>
                  </a:cubicBezTo>
                  <a:lnTo>
                    <a:pt x="395288" y="118988"/>
                  </a:lnTo>
                  <a:lnTo>
                    <a:pt x="433388" y="118988"/>
                  </a:lnTo>
                  <a:close/>
                  <a:moveTo>
                    <a:pt x="52388" y="118988"/>
                  </a:moveTo>
                  <a:cubicBezTo>
                    <a:pt x="60278" y="118988"/>
                    <a:pt x="66675" y="125385"/>
                    <a:pt x="66675" y="133276"/>
                  </a:cubicBezTo>
                  <a:cubicBezTo>
                    <a:pt x="66675" y="140509"/>
                    <a:pt x="61300" y="146487"/>
                    <a:pt x="54326" y="147433"/>
                  </a:cubicBezTo>
                  <a:lnTo>
                    <a:pt x="52388" y="147563"/>
                  </a:lnTo>
                  <a:lnTo>
                    <a:pt x="14288" y="147563"/>
                  </a:lnTo>
                  <a:cubicBezTo>
                    <a:pt x="6397" y="147563"/>
                    <a:pt x="0" y="141167"/>
                    <a:pt x="0" y="133276"/>
                  </a:cubicBezTo>
                  <a:cubicBezTo>
                    <a:pt x="0" y="126043"/>
                    <a:pt x="5375" y="120065"/>
                    <a:pt x="12349" y="119119"/>
                  </a:cubicBezTo>
                  <a:lnTo>
                    <a:pt x="14288" y="118988"/>
                  </a:lnTo>
                  <a:lnTo>
                    <a:pt x="52388" y="118988"/>
                  </a:lnTo>
                  <a:close/>
                  <a:moveTo>
                    <a:pt x="425768" y="10403"/>
                  </a:moveTo>
                  <a:cubicBezTo>
                    <a:pt x="430071" y="16142"/>
                    <a:pt x="429406" y="24065"/>
                    <a:pt x="424506" y="29015"/>
                  </a:cubicBezTo>
                  <a:lnTo>
                    <a:pt x="422910" y="30406"/>
                  </a:lnTo>
                  <a:lnTo>
                    <a:pt x="384810" y="58981"/>
                  </a:lnTo>
                  <a:cubicBezTo>
                    <a:pt x="378497" y="63715"/>
                    <a:pt x="369541" y="62436"/>
                    <a:pt x="364808" y="56123"/>
                  </a:cubicBezTo>
                  <a:cubicBezTo>
                    <a:pt x="360504" y="50385"/>
                    <a:pt x="361169" y="42462"/>
                    <a:pt x="366069" y="37512"/>
                  </a:cubicBezTo>
                  <a:lnTo>
                    <a:pt x="367665" y="36121"/>
                  </a:lnTo>
                  <a:lnTo>
                    <a:pt x="405765" y="7546"/>
                  </a:lnTo>
                  <a:cubicBezTo>
                    <a:pt x="412078" y="2811"/>
                    <a:pt x="421034" y="4091"/>
                    <a:pt x="425768" y="10403"/>
                  </a:cubicBezTo>
                  <a:close/>
                  <a:moveTo>
                    <a:pt x="41910" y="7546"/>
                  </a:moveTo>
                  <a:lnTo>
                    <a:pt x="80010" y="36121"/>
                  </a:lnTo>
                  <a:cubicBezTo>
                    <a:pt x="86323" y="40855"/>
                    <a:pt x="87602" y="49811"/>
                    <a:pt x="82868" y="56123"/>
                  </a:cubicBezTo>
                  <a:cubicBezTo>
                    <a:pt x="78133" y="62436"/>
                    <a:pt x="69178" y="63715"/>
                    <a:pt x="62865" y="58981"/>
                  </a:cubicBezTo>
                  <a:lnTo>
                    <a:pt x="24765" y="30406"/>
                  </a:lnTo>
                  <a:cubicBezTo>
                    <a:pt x="18452" y="25671"/>
                    <a:pt x="17173" y="16716"/>
                    <a:pt x="21908" y="10403"/>
                  </a:cubicBezTo>
                  <a:cubicBezTo>
                    <a:pt x="26642" y="4091"/>
                    <a:pt x="35597" y="2811"/>
                    <a:pt x="41910" y="7546"/>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06" name="Group 105">
            <a:extLst>
              <a:ext uri="{FF2B5EF4-FFF2-40B4-BE49-F238E27FC236}">
                <a16:creationId xmlns:a16="http://schemas.microsoft.com/office/drawing/2014/main" id="{8C91436A-980D-92A3-1F04-BF17F251008F}"/>
              </a:ext>
              <a:ext uri="{C183D7F6-B498-43B3-948B-1728B52AA6E4}">
                <adec:decorative xmlns:adec="http://schemas.microsoft.com/office/drawing/2017/decorative" val="1"/>
              </a:ext>
            </a:extLst>
          </p:cNvPr>
          <p:cNvGrpSpPr/>
          <p:nvPr/>
        </p:nvGrpSpPr>
        <p:grpSpPr>
          <a:xfrm>
            <a:off x="3336697" y="3429000"/>
            <a:ext cx="1188720" cy="1280160"/>
            <a:chOff x="3336697" y="3429000"/>
            <a:chExt cx="1188720" cy="1280160"/>
          </a:xfrm>
        </p:grpSpPr>
        <p:sp>
          <p:nvSpPr>
            <p:cNvPr id="107" name="Rounded Rectangle 21">
              <a:extLst>
                <a:ext uri="{FF2B5EF4-FFF2-40B4-BE49-F238E27FC236}">
                  <a16:creationId xmlns:a16="http://schemas.microsoft.com/office/drawing/2014/main" id="{930B7DD7-D4C6-231D-0AD4-CE85A1F78450}"/>
                </a:ext>
                <a:ext uri="{C183D7F6-B498-43B3-948B-1728B52AA6E4}">
                  <adec:decorative xmlns:adec="http://schemas.microsoft.com/office/drawing/2017/decorative" val="1"/>
                </a:ext>
              </a:extLst>
            </p:cNvPr>
            <p:cNvSpPr/>
            <p:nvPr/>
          </p:nvSpPr>
          <p:spPr>
            <a:xfrm>
              <a:off x="3336697" y="3429000"/>
              <a:ext cx="1188720" cy="1280160"/>
            </a:xfrm>
            <a:prstGeom prst="roundRect">
              <a:avLst>
                <a:gd name="adj" fmla="val 5742"/>
              </a:avLst>
            </a:prstGeom>
            <a:solidFill>
              <a:srgbClr val="F4F3F5"/>
            </a:solidFill>
            <a:effectLst/>
          </p:spPr>
          <p:txBody>
            <a:bodyPr wrap="square" lIns="0" tIns="640080" rIns="0" bIns="0" anchor="t" anchorCtr="0">
              <a:noAutofit/>
            </a:bodyPr>
            <a:lstStyle/>
            <a:p>
              <a:pPr lvl="0" algn="ctr" defTabSz="914367" fontAlgn="base">
                <a:spcBef>
                  <a:spcPct val="0"/>
                </a:spcBef>
                <a:spcAft>
                  <a:spcPct val="0"/>
                </a:spcAft>
                <a:defRPr/>
              </a:pPr>
              <a:r>
                <a:rPr lang="en-US" sz="11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Improvements to DataProtection</a:t>
              </a:r>
            </a:p>
          </p:txBody>
        </p:sp>
        <p:sp>
          <p:nvSpPr>
            <p:cNvPr id="108" name="Graphic 231">
              <a:extLst>
                <a:ext uri="{FF2B5EF4-FFF2-40B4-BE49-F238E27FC236}">
                  <a16:creationId xmlns:a16="http://schemas.microsoft.com/office/drawing/2014/main" id="{143998E3-496F-61FA-49B8-7C5F72E6AD5F}"/>
                </a:ext>
              </a:extLst>
            </p:cNvPr>
            <p:cNvSpPr/>
            <p:nvPr/>
          </p:nvSpPr>
          <p:spPr>
            <a:xfrm>
              <a:off x="3716745" y="3618210"/>
              <a:ext cx="428625" cy="371474"/>
            </a:xfrm>
            <a:custGeom>
              <a:avLst/>
              <a:gdLst>
                <a:gd name="connsiteX0" fmla="*/ 109319 w 428625"/>
                <a:gd name="connsiteY0" fmla="*/ 232194 h 371474"/>
                <a:gd name="connsiteX1" fmla="*/ 29959 w 428625"/>
                <a:gd name="connsiteY1" fmla="*/ 142914 h 371474"/>
                <a:gd name="connsiteX2" fmla="*/ 5755 w 428625"/>
                <a:gd name="connsiteY2" fmla="*/ 141491 h 371474"/>
                <a:gd name="connsiteX3" fmla="*/ 4331 w 428625"/>
                <a:gd name="connsiteY3" fmla="*/ 165695 h 371474"/>
                <a:gd name="connsiteX4" fmla="*/ 95771 w 428625"/>
                <a:gd name="connsiteY4" fmla="*/ 268566 h 371474"/>
                <a:gd name="connsiteX5" fmla="*/ 120709 w 428625"/>
                <a:gd name="connsiteY5" fmla="*/ 269298 h 371474"/>
                <a:gd name="connsiteX6" fmla="*/ 360738 w 428625"/>
                <a:gd name="connsiteY6" fmla="*/ 29268 h 371474"/>
                <a:gd name="connsiteX7" fmla="*/ 360738 w 428625"/>
                <a:gd name="connsiteY7" fmla="*/ 5022 h 371474"/>
                <a:gd name="connsiteX8" fmla="*/ 336492 w 428625"/>
                <a:gd name="connsiteY8" fmla="*/ 5022 h 371474"/>
                <a:gd name="connsiteX9" fmla="*/ 109319 w 428625"/>
                <a:gd name="connsiteY9" fmla="*/ 232194 h 371474"/>
                <a:gd name="connsiteX10" fmla="*/ 222885 w 428625"/>
                <a:gd name="connsiteY10" fmla="*/ 234315 h 371474"/>
                <a:gd name="connsiteX11" fmla="*/ 268605 w 428625"/>
                <a:gd name="connsiteY11" fmla="*/ 188595 h 371474"/>
                <a:gd name="connsiteX12" fmla="*/ 382905 w 428625"/>
                <a:gd name="connsiteY12" fmla="*/ 188595 h 371474"/>
                <a:gd name="connsiteX13" fmla="*/ 428625 w 428625"/>
                <a:gd name="connsiteY13" fmla="*/ 234315 h 371474"/>
                <a:gd name="connsiteX14" fmla="*/ 428625 w 428625"/>
                <a:gd name="connsiteY14" fmla="*/ 325755 h 371474"/>
                <a:gd name="connsiteX15" fmla="*/ 382905 w 428625"/>
                <a:gd name="connsiteY15" fmla="*/ 371475 h 371474"/>
                <a:gd name="connsiteX16" fmla="*/ 268605 w 428625"/>
                <a:gd name="connsiteY16" fmla="*/ 371475 h 371474"/>
                <a:gd name="connsiteX17" fmla="*/ 222885 w 428625"/>
                <a:gd name="connsiteY17" fmla="*/ 325755 h 371474"/>
                <a:gd name="connsiteX18" fmla="*/ 222885 w 428625"/>
                <a:gd name="connsiteY18" fmla="*/ 234315 h 371474"/>
                <a:gd name="connsiteX19" fmla="*/ 371475 w 428625"/>
                <a:gd name="connsiteY19" fmla="*/ 302895 h 371474"/>
                <a:gd name="connsiteX20" fmla="*/ 280035 w 428625"/>
                <a:gd name="connsiteY20" fmla="*/ 302895 h 371474"/>
                <a:gd name="connsiteX21" fmla="*/ 268605 w 428625"/>
                <a:gd name="connsiteY21" fmla="*/ 314325 h 371474"/>
                <a:gd name="connsiteX22" fmla="*/ 280035 w 428625"/>
                <a:gd name="connsiteY22" fmla="*/ 325755 h 371474"/>
                <a:gd name="connsiteX23" fmla="*/ 371475 w 428625"/>
                <a:gd name="connsiteY23" fmla="*/ 325755 h 371474"/>
                <a:gd name="connsiteX24" fmla="*/ 382905 w 428625"/>
                <a:gd name="connsiteY24" fmla="*/ 314325 h 371474"/>
                <a:gd name="connsiteX25" fmla="*/ 371475 w 428625"/>
                <a:gd name="connsiteY25" fmla="*/ 302895 h 371474"/>
                <a:gd name="connsiteX26" fmla="*/ 280035 w 428625"/>
                <a:gd name="connsiteY26" fmla="*/ 234315 h 371474"/>
                <a:gd name="connsiteX27" fmla="*/ 268605 w 428625"/>
                <a:gd name="connsiteY27" fmla="*/ 245745 h 371474"/>
                <a:gd name="connsiteX28" fmla="*/ 280035 w 428625"/>
                <a:gd name="connsiteY28" fmla="*/ 257175 h 371474"/>
                <a:gd name="connsiteX29" fmla="*/ 371475 w 428625"/>
                <a:gd name="connsiteY29" fmla="*/ 257175 h 371474"/>
                <a:gd name="connsiteX30" fmla="*/ 382905 w 428625"/>
                <a:gd name="connsiteY30" fmla="*/ 245745 h 371474"/>
                <a:gd name="connsiteX31" fmla="*/ 371475 w 428625"/>
                <a:gd name="connsiteY31" fmla="*/ 234315 h 371474"/>
                <a:gd name="connsiteX32" fmla="*/ 280035 w 428625"/>
                <a:gd name="connsiteY32" fmla="*/ 234315 h 3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28625" h="371474">
                  <a:moveTo>
                    <a:pt x="109319" y="232194"/>
                  </a:moveTo>
                  <a:lnTo>
                    <a:pt x="29959" y="142914"/>
                  </a:lnTo>
                  <a:cubicBezTo>
                    <a:pt x="23669" y="135837"/>
                    <a:pt x="12832" y="135200"/>
                    <a:pt x="5755" y="141491"/>
                  </a:cubicBezTo>
                  <a:cubicBezTo>
                    <a:pt x="-1322" y="147781"/>
                    <a:pt x="-1960" y="158618"/>
                    <a:pt x="4331" y="165695"/>
                  </a:cubicBezTo>
                  <a:lnTo>
                    <a:pt x="95771" y="268566"/>
                  </a:lnTo>
                  <a:cubicBezTo>
                    <a:pt x="102325" y="275938"/>
                    <a:pt x="113733" y="276274"/>
                    <a:pt x="120709" y="269298"/>
                  </a:cubicBezTo>
                  <a:lnTo>
                    <a:pt x="360738" y="29268"/>
                  </a:lnTo>
                  <a:cubicBezTo>
                    <a:pt x="367433" y="22573"/>
                    <a:pt x="367433" y="11717"/>
                    <a:pt x="360738" y="5022"/>
                  </a:cubicBezTo>
                  <a:cubicBezTo>
                    <a:pt x="354042" y="-1674"/>
                    <a:pt x="343188" y="-1674"/>
                    <a:pt x="336492" y="5022"/>
                  </a:cubicBezTo>
                  <a:lnTo>
                    <a:pt x="109319" y="232194"/>
                  </a:lnTo>
                  <a:close/>
                  <a:moveTo>
                    <a:pt x="222885" y="234315"/>
                  </a:moveTo>
                  <a:cubicBezTo>
                    <a:pt x="222885" y="209064"/>
                    <a:pt x="243354" y="188595"/>
                    <a:pt x="268605" y="188595"/>
                  </a:cubicBezTo>
                  <a:lnTo>
                    <a:pt x="382905" y="188595"/>
                  </a:lnTo>
                  <a:cubicBezTo>
                    <a:pt x="408156" y="188595"/>
                    <a:pt x="428625" y="209064"/>
                    <a:pt x="428625" y="234315"/>
                  </a:cubicBezTo>
                  <a:lnTo>
                    <a:pt x="428625" y="325755"/>
                  </a:lnTo>
                  <a:cubicBezTo>
                    <a:pt x="428625" y="351006"/>
                    <a:pt x="408156" y="371475"/>
                    <a:pt x="382905" y="371475"/>
                  </a:cubicBezTo>
                  <a:lnTo>
                    <a:pt x="268605" y="371475"/>
                  </a:lnTo>
                  <a:cubicBezTo>
                    <a:pt x="243354" y="371475"/>
                    <a:pt x="222885" y="351006"/>
                    <a:pt x="222885" y="325755"/>
                  </a:cubicBezTo>
                  <a:lnTo>
                    <a:pt x="222885" y="234315"/>
                  </a:lnTo>
                  <a:close/>
                  <a:moveTo>
                    <a:pt x="371475" y="302895"/>
                  </a:moveTo>
                  <a:lnTo>
                    <a:pt x="280035" y="302895"/>
                  </a:lnTo>
                  <a:cubicBezTo>
                    <a:pt x="273721" y="302895"/>
                    <a:pt x="268605" y="308013"/>
                    <a:pt x="268605" y="314325"/>
                  </a:cubicBezTo>
                  <a:cubicBezTo>
                    <a:pt x="268605" y="320637"/>
                    <a:pt x="273721" y="325755"/>
                    <a:pt x="280035" y="325755"/>
                  </a:cubicBezTo>
                  <a:lnTo>
                    <a:pt x="371475" y="325755"/>
                  </a:lnTo>
                  <a:cubicBezTo>
                    <a:pt x="377789" y="325755"/>
                    <a:pt x="382905" y="320637"/>
                    <a:pt x="382905" y="314325"/>
                  </a:cubicBezTo>
                  <a:cubicBezTo>
                    <a:pt x="382905" y="308013"/>
                    <a:pt x="377789" y="302895"/>
                    <a:pt x="371475" y="302895"/>
                  </a:cubicBezTo>
                  <a:close/>
                  <a:moveTo>
                    <a:pt x="280035" y="234315"/>
                  </a:moveTo>
                  <a:cubicBezTo>
                    <a:pt x="273721" y="234315"/>
                    <a:pt x="268605" y="239433"/>
                    <a:pt x="268605" y="245745"/>
                  </a:cubicBezTo>
                  <a:cubicBezTo>
                    <a:pt x="268605" y="252057"/>
                    <a:pt x="273721" y="257175"/>
                    <a:pt x="280035" y="257175"/>
                  </a:cubicBezTo>
                  <a:lnTo>
                    <a:pt x="371475" y="257175"/>
                  </a:lnTo>
                  <a:cubicBezTo>
                    <a:pt x="377789" y="257175"/>
                    <a:pt x="382905" y="252057"/>
                    <a:pt x="382905" y="245745"/>
                  </a:cubicBezTo>
                  <a:cubicBezTo>
                    <a:pt x="382905" y="239433"/>
                    <a:pt x="377789" y="234315"/>
                    <a:pt x="371475" y="234315"/>
                  </a:cubicBezTo>
                  <a:lnTo>
                    <a:pt x="280035" y="234315"/>
                  </a:ln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09" name="Group 108">
            <a:extLst>
              <a:ext uri="{FF2B5EF4-FFF2-40B4-BE49-F238E27FC236}">
                <a16:creationId xmlns:a16="http://schemas.microsoft.com/office/drawing/2014/main" id="{0281FCB8-3AF4-82A6-9EF0-EBB7FE74B054}"/>
              </a:ext>
              <a:ext uri="{C183D7F6-B498-43B3-948B-1728B52AA6E4}">
                <adec:decorative xmlns:adec="http://schemas.microsoft.com/office/drawing/2017/decorative" val="1"/>
              </a:ext>
            </a:extLst>
          </p:cNvPr>
          <p:cNvGrpSpPr/>
          <p:nvPr/>
        </p:nvGrpSpPr>
        <p:grpSpPr>
          <a:xfrm>
            <a:off x="10530840" y="2697480"/>
            <a:ext cx="1188720" cy="2011680"/>
            <a:chOff x="10530840" y="2697480"/>
            <a:chExt cx="1188720" cy="2011680"/>
          </a:xfrm>
        </p:grpSpPr>
        <p:sp>
          <p:nvSpPr>
            <p:cNvPr id="110" name="Rounded Rectangle 21">
              <a:extLst>
                <a:ext uri="{FF2B5EF4-FFF2-40B4-BE49-F238E27FC236}">
                  <a16:creationId xmlns:a16="http://schemas.microsoft.com/office/drawing/2014/main" id="{24A70BC8-1736-9560-6323-CEC22DF35508}"/>
                </a:ext>
              </a:extLst>
            </p:cNvPr>
            <p:cNvSpPr/>
            <p:nvPr/>
          </p:nvSpPr>
          <p:spPr>
            <a:xfrm>
              <a:off x="10530840" y="2697480"/>
              <a:ext cx="1188720" cy="2011680"/>
            </a:xfrm>
            <a:prstGeom prst="roundRect">
              <a:avLst>
                <a:gd name="adj" fmla="val 5742"/>
              </a:avLst>
            </a:prstGeom>
            <a:solidFill>
              <a:srgbClr val="F4F3F5"/>
            </a:solidFill>
            <a:effectLst/>
          </p:spPr>
          <p:txBody>
            <a:bodyPr wrap="square" lIns="0" tIns="1280160" rIns="0" bIns="0" anchor="t" anchorCtr="0">
              <a:noAutofit/>
            </a:body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Keyed service support in middleware</a:t>
              </a:r>
            </a:p>
          </p:txBody>
        </p:sp>
        <p:sp>
          <p:nvSpPr>
            <p:cNvPr id="111" name="Graphic 347">
              <a:extLst>
                <a:ext uri="{FF2B5EF4-FFF2-40B4-BE49-F238E27FC236}">
                  <a16:creationId xmlns:a16="http://schemas.microsoft.com/office/drawing/2014/main" id="{6D9BB223-C6FB-89E1-7991-0EB0827FA71A}"/>
                </a:ext>
              </a:extLst>
            </p:cNvPr>
            <p:cNvSpPr/>
            <p:nvPr/>
          </p:nvSpPr>
          <p:spPr>
            <a:xfrm>
              <a:off x="10788388" y="3079585"/>
              <a:ext cx="673625" cy="678538"/>
            </a:xfrm>
            <a:custGeom>
              <a:avLst/>
              <a:gdLst>
                <a:gd name="connsiteX0" fmla="*/ 267651 w 395287"/>
                <a:gd name="connsiteY0" fmla="*/ 4429 h 398170"/>
                <a:gd name="connsiteX1" fmla="*/ 218124 w 395287"/>
                <a:gd name="connsiteY1" fmla="*/ 4429 h 398170"/>
                <a:gd name="connsiteX2" fmla="*/ 136081 w 395287"/>
                <a:gd name="connsiteY2" fmla="*/ 34749 h 398170"/>
                <a:gd name="connsiteX3" fmla="*/ 114300 w 395287"/>
                <a:gd name="connsiteY3" fmla="*/ 66020 h 398170"/>
                <a:gd name="connsiteX4" fmla="*/ 114300 w 395287"/>
                <a:gd name="connsiteY4" fmla="*/ 119230 h 398170"/>
                <a:gd name="connsiteX5" fmla="*/ 159955 w 395287"/>
                <a:gd name="connsiteY5" fmla="*/ 123706 h 398170"/>
                <a:gd name="connsiteX6" fmla="*/ 241998 w 395287"/>
                <a:gd name="connsiteY6" fmla="*/ 154026 h 398170"/>
                <a:gd name="connsiteX7" fmla="*/ 265951 w 395287"/>
                <a:gd name="connsiteY7" fmla="*/ 172007 h 398170"/>
                <a:gd name="connsiteX8" fmla="*/ 290513 w 395287"/>
                <a:gd name="connsiteY8" fmla="*/ 169571 h 398170"/>
                <a:gd name="connsiteX9" fmla="*/ 371475 w 395287"/>
                <a:gd name="connsiteY9" fmla="*/ 199704 h 398170"/>
                <a:gd name="connsiteX10" fmla="*/ 371475 w 395287"/>
                <a:gd name="connsiteY10" fmla="*/ 66020 h 398170"/>
                <a:gd name="connsiteX11" fmla="*/ 349693 w 395287"/>
                <a:gd name="connsiteY11" fmla="*/ 34749 h 398170"/>
                <a:gd name="connsiteX12" fmla="*/ 267651 w 395287"/>
                <a:gd name="connsiteY12" fmla="*/ 4429 h 398170"/>
                <a:gd name="connsiteX13" fmla="*/ 181341 w 395287"/>
                <a:gd name="connsiteY13" fmla="*/ 97354 h 398170"/>
                <a:gd name="connsiteX14" fmla="*/ 172505 w 395287"/>
                <a:gd name="connsiteY14" fmla="*/ 79182 h 398170"/>
                <a:gd name="connsiteX15" fmla="*/ 190677 w 395287"/>
                <a:gd name="connsiteY15" fmla="*/ 70346 h 398170"/>
                <a:gd name="connsiteX16" fmla="*/ 241322 w 395287"/>
                <a:gd name="connsiteY16" fmla="*/ 87853 h 398170"/>
                <a:gd name="connsiteX17" fmla="*/ 244436 w 395287"/>
                <a:gd name="connsiteY17" fmla="*/ 87851 h 398170"/>
                <a:gd name="connsiteX18" fmla="*/ 294928 w 395287"/>
                <a:gd name="connsiteY18" fmla="*/ 70356 h 398170"/>
                <a:gd name="connsiteX19" fmla="*/ 313106 w 395287"/>
                <a:gd name="connsiteY19" fmla="*/ 79178 h 398170"/>
                <a:gd name="connsiteX20" fmla="*/ 304284 w 395287"/>
                <a:gd name="connsiteY20" fmla="*/ 97356 h 398170"/>
                <a:gd name="connsiteX21" fmla="*/ 253794 w 395287"/>
                <a:gd name="connsiteY21" fmla="*/ 114851 h 398170"/>
                <a:gd name="connsiteX22" fmla="*/ 231987 w 395287"/>
                <a:gd name="connsiteY22" fmla="*/ 114860 h 398170"/>
                <a:gd name="connsiteX23" fmla="*/ 181341 w 395287"/>
                <a:gd name="connsiteY23" fmla="*/ 97354 h 398170"/>
                <a:gd name="connsiteX24" fmla="*/ 235393 w 395287"/>
                <a:gd name="connsiteY24" fmla="*/ 171895 h 398170"/>
                <a:gd name="connsiteX25" fmla="*/ 245648 w 395287"/>
                <a:gd name="connsiteY25" fmla="*/ 177949 h 398170"/>
                <a:gd name="connsiteX26" fmla="*/ 194590 w 395287"/>
                <a:gd name="connsiteY26" fmla="*/ 215087 h 398170"/>
                <a:gd name="connsiteX27" fmla="*/ 180628 w 395287"/>
                <a:gd name="connsiteY27" fmla="*/ 212450 h 398170"/>
                <a:gd name="connsiteX28" fmla="*/ 128580 w 395287"/>
                <a:gd name="connsiteY28" fmla="*/ 230485 h 398170"/>
                <a:gd name="connsiteX29" fmla="*/ 76376 w 395287"/>
                <a:gd name="connsiteY29" fmla="*/ 212441 h 398170"/>
                <a:gd name="connsiteX30" fmla="*/ 58205 w 395287"/>
                <a:gd name="connsiteY30" fmla="*/ 221276 h 398170"/>
                <a:gd name="connsiteX31" fmla="*/ 67041 w 395287"/>
                <a:gd name="connsiteY31" fmla="*/ 239448 h 398170"/>
                <a:gd name="connsiteX32" fmla="*/ 114298 w 395287"/>
                <a:gd name="connsiteY32" fmla="*/ 255781 h 398170"/>
                <a:gd name="connsiteX33" fmla="*/ 114298 w 395287"/>
                <a:gd name="connsiteY33" fmla="*/ 307195 h 398170"/>
                <a:gd name="connsiteX34" fmla="*/ 128585 w 395287"/>
                <a:gd name="connsiteY34" fmla="*/ 321483 h 398170"/>
                <a:gd name="connsiteX35" fmla="*/ 142873 w 395287"/>
                <a:gd name="connsiteY35" fmla="*/ 307195 h 398170"/>
                <a:gd name="connsiteX36" fmla="*/ 142873 w 395287"/>
                <a:gd name="connsiteY36" fmla="*/ 255774 h 398170"/>
                <a:gd name="connsiteX37" fmla="*/ 176946 w 395287"/>
                <a:gd name="connsiteY37" fmla="*/ 243967 h 398170"/>
                <a:gd name="connsiteX38" fmla="*/ 166688 w 395287"/>
                <a:gd name="connsiteY38" fmla="*/ 293396 h 398170"/>
                <a:gd name="connsiteX39" fmla="*/ 186452 w 395287"/>
                <a:gd name="connsiteY39" fmla="*/ 360535 h 398170"/>
                <a:gd name="connsiteX40" fmla="*/ 153351 w 395287"/>
                <a:gd name="connsiteY40" fmla="*/ 372769 h 398170"/>
                <a:gd name="connsiteX41" fmla="*/ 103824 w 395287"/>
                <a:gd name="connsiteY41" fmla="*/ 372769 h 398170"/>
                <a:gd name="connsiteX42" fmla="*/ 21781 w 395287"/>
                <a:gd name="connsiteY42" fmla="*/ 342449 h 398170"/>
                <a:gd name="connsiteX43" fmla="*/ 0 w 395287"/>
                <a:gd name="connsiteY43" fmla="*/ 311179 h 398170"/>
                <a:gd name="connsiteX44" fmla="*/ 0 w 395287"/>
                <a:gd name="connsiteY44" fmla="*/ 203165 h 398170"/>
                <a:gd name="connsiteX45" fmla="*/ 21781 w 395287"/>
                <a:gd name="connsiteY45" fmla="*/ 171895 h 398170"/>
                <a:gd name="connsiteX46" fmla="*/ 103824 w 395287"/>
                <a:gd name="connsiteY46" fmla="*/ 141575 h 398170"/>
                <a:gd name="connsiteX47" fmla="*/ 153351 w 395287"/>
                <a:gd name="connsiteY47" fmla="*/ 141575 h 398170"/>
                <a:gd name="connsiteX48" fmla="*/ 235393 w 395287"/>
                <a:gd name="connsiteY48" fmla="*/ 171895 h 398170"/>
                <a:gd name="connsiteX49" fmla="*/ 395288 w 395287"/>
                <a:gd name="connsiteY49" fmla="*/ 293396 h 398170"/>
                <a:gd name="connsiteX50" fmla="*/ 290513 w 395287"/>
                <a:gd name="connsiteY50" fmla="*/ 398171 h 398170"/>
                <a:gd name="connsiteX51" fmla="*/ 185738 w 395287"/>
                <a:gd name="connsiteY51" fmla="*/ 293396 h 398170"/>
                <a:gd name="connsiteX52" fmla="*/ 290513 w 395287"/>
                <a:gd name="connsiteY52" fmla="*/ 188621 h 398170"/>
                <a:gd name="connsiteX53" fmla="*/ 395288 w 395287"/>
                <a:gd name="connsiteY53" fmla="*/ 293396 h 398170"/>
                <a:gd name="connsiteX54" fmla="*/ 354399 w 395287"/>
                <a:gd name="connsiteY54" fmla="*/ 248561 h 398170"/>
                <a:gd name="connsiteX55" fmla="*/ 340926 w 395287"/>
                <a:gd name="connsiteY55" fmla="*/ 248561 h 398170"/>
                <a:gd name="connsiteX56" fmla="*/ 271463 w 395287"/>
                <a:gd name="connsiteY56" fmla="*/ 318025 h 398170"/>
                <a:gd name="connsiteX57" fmla="*/ 240099 w 395287"/>
                <a:gd name="connsiteY57" fmla="*/ 286661 h 398170"/>
                <a:gd name="connsiteX58" fmla="*/ 226626 w 395287"/>
                <a:gd name="connsiteY58" fmla="*/ 286661 h 398170"/>
                <a:gd name="connsiteX59" fmla="*/ 226626 w 395287"/>
                <a:gd name="connsiteY59" fmla="*/ 300132 h 398170"/>
                <a:gd name="connsiteX60" fmla="*/ 264726 w 395287"/>
                <a:gd name="connsiteY60" fmla="*/ 338232 h 398170"/>
                <a:gd name="connsiteX61" fmla="*/ 278199 w 395287"/>
                <a:gd name="connsiteY61" fmla="*/ 338232 h 398170"/>
                <a:gd name="connsiteX62" fmla="*/ 354399 w 395287"/>
                <a:gd name="connsiteY62" fmla="*/ 262032 h 398170"/>
                <a:gd name="connsiteX63" fmla="*/ 354399 w 395287"/>
                <a:gd name="connsiteY63" fmla="*/ 248561 h 3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5287" h="398170">
                  <a:moveTo>
                    <a:pt x="267651" y="4429"/>
                  </a:moveTo>
                  <a:cubicBezTo>
                    <a:pt x="251670" y="-1476"/>
                    <a:pt x="234105" y="-1476"/>
                    <a:pt x="218124" y="4429"/>
                  </a:cubicBezTo>
                  <a:lnTo>
                    <a:pt x="136081" y="34749"/>
                  </a:lnTo>
                  <a:cubicBezTo>
                    <a:pt x="122992" y="39587"/>
                    <a:pt x="114300" y="52065"/>
                    <a:pt x="114300" y="66020"/>
                  </a:cubicBezTo>
                  <a:lnTo>
                    <a:pt x="114300" y="119230"/>
                  </a:lnTo>
                  <a:cubicBezTo>
                    <a:pt x="129554" y="116791"/>
                    <a:pt x="145281" y="118283"/>
                    <a:pt x="159955" y="123706"/>
                  </a:cubicBezTo>
                  <a:lnTo>
                    <a:pt x="241998" y="154026"/>
                  </a:lnTo>
                  <a:cubicBezTo>
                    <a:pt x="251791" y="157645"/>
                    <a:pt x="260019" y="163987"/>
                    <a:pt x="265951" y="172007"/>
                  </a:cubicBezTo>
                  <a:cubicBezTo>
                    <a:pt x="273891" y="170409"/>
                    <a:pt x="282104" y="169571"/>
                    <a:pt x="290513" y="169571"/>
                  </a:cubicBezTo>
                  <a:cubicBezTo>
                    <a:pt x="321467" y="169571"/>
                    <a:pt x="349768" y="180928"/>
                    <a:pt x="371475" y="199704"/>
                  </a:cubicBezTo>
                  <a:lnTo>
                    <a:pt x="371475" y="66020"/>
                  </a:lnTo>
                  <a:cubicBezTo>
                    <a:pt x="371475" y="52065"/>
                    <a:pt x="362782" y="39587"/>
                    <a:pt x="349693" y="34749"/>
                  </a:cubicBezTo>
                  <a:lnTo>
                    <a:pt x="267651" y="4429"/>
                  </a:lnTo>
                  <a:close/>
                  <a:moveTo>
                    <a:pt x="181341" y="97354"/>
                  </a:moveTo>
                  <a:cubicBezTo>
                    <a:pt x="173883" y="94776"/>
                    <a:pt x="169928" y="86640"/>
                    <a:pt x="172505" y="79182"/>
                  </a:cubicBezTo>
                  <a:cubicBezTo>
                    <a:pt x="175083" y="71724"/>
                    <a:pt x="183219" y="67769"/>
                    <a:pt x="190677" y="70346"/>
                  </a:cubicBezTo>
                  <a:lnTo>
                    <a:pt x="241322" y="87853"/>
                  </a:lnTo>
                  <a:cubicBezTo>
                    <a:pt x="242331" y="88201"/>
                    <a:pt x="243429" y="88201"/>
                    <a:pt x="244436" y="87851"/>
                  </a:cubicBezTo>
                  <a:lnTo>
                    <a:pt x="294928" y="70356"/>
                  </a:lnTo>
                  <a:cubicBezTo>
                    <a:pt x="302384" y="67772"/>
                    <a:pt x="310523" y="71722"/>
                    <a:pt x="313106" y="79178"/>
                  </a:cubicBezTo>
                  <a:cubicBezTo>
                    <a:pt x="315689" y="86634"/>
                    <a:pt x="311740" y="94772"/>
                    <a:pt x="304284" y="97356"/>
                  </a:cubicBezTo>
                  <a:lnTo>
                    <a:pt x="253794" y="114851"/>
                  </a:lnTo>
                  <a:cubicBezTo>
                    <a:pt x="246730" y="117299"/>
                    <a:pt x="239051" y="117301"/>
                    <a:pt x="231987" y="114860"/>
                  </a:cubicBezTo>
                  <a:lnTo>
                    <a:pt x="181341" y="97354"/>
                  </a:lnTo>
                  <a:close/>
                  <a:moveTo>
                    <a:pt x="235393" y="171895"/>
                  </a:moveTo>
                  <a:cubicBezTo>
                    <a:pt x="239224" y="173310"/>
                    <a:pt x="242678" y="175379"/>
                    <a:pt x="245648" y="177949"/>
                  </a:cubicBezTo>
                  <a:cubicBezTo>
                    <a:pt x="225556" y="185763"/>
                    <a:pt x="208007" y="198671"/>
                    <a:pt x="194590" y="215087"/>
                  </a:cubicBezTo>
                  <a:cubicBezTo>
                    <a:pt x="190862" y="211905"/>
                    <a:pt x="185593" y="210728"/>
                    <a:pt x="180628" y="212450"/>
                  </a:cubicBezTo>
                  <a:lnTo>
                    <a:pt x="128580" y="230485"/>
                  </a:lnTo>
                  <a:lnTo>
                    <a:pt x="76376" y="212441"/>
                  </a:lnTo>
                  <a:cubicBezTo>
                    <a:pt x="68918" y="209861"/>
                    <a:pt x="60783" y="213818"/>
                    <a:pt x="58205" y="221276"/>
                  </a:cubicBezTo>
                  <a:cubicBezTo>
                    <a:pt x="55627" y="228734"/>
                    <a:pt x="59583" y="236869"/>
                    <a:pt x="67041" y="239448"/>
                  </a:cubicBezTo>
                  <a:lnTo>
                    <a:pt x="114298" y="255781"/>
                  </a:lnTo>
                  <a:lnTo>
                    <a:pt x="114298" y="307195"/>
                  </a:lnTo>
                  <a:cubicBezTo>
                    <a:pt x="114298" y="315086"/>
                    <a:pt x="120695" y="321483"/>
                    <a:pt x="128585" y="321483"/>
                  </a:cubicBezTo>
                  <a:cubicBezTo>
                    <a:pt x="136476" y="321483"/>
                    <a:pt x="142873" y="315086"/>
                    <a:pt x="142873" y="307195"/>
                  </a:cubicBezTo>
                  <a:lnTo>
                    <a:pt x="142873" y="255774"/>
                  </a:lnTo>
                  <a:lnTo>
                    <a:pt x="176946" y="243967"/>
                  </a:lnTo>
                  <a:cubicBezTo>
                    <a:pt x="170347" y="259108"/>
                    <a:pt x="166688" y="275824"/>
                    <a:pt x="166688" y="293396"/>
                  </a:cubicBezTo>
                  <a:cubicBezTo>
                    <a:pt x="166688" y="318143"/>
                    <a:pt x="173947" y="341194"/>
                    <a:pt x="186452" y="360535"/>
                  </a:cubicBezTo>
                  <a:lnTo>
                    <a:pt x="153351" y="372769"/>
                  </a:lnTo>
                  <a:cubicBezTo>
                    <a:pt x="137370" y="378675"/>
                    <a:pt x="119805" y="378675"/>
                    <a:pt x="103824" y="372769"/>
                  </a:cubicBezTo>
                  <a:lnTo>
                    <a:pt x="21781" y="342449"/>
                  </a:lnTo>
                  <a:cubicBezTo>
                    <a:pt x="8692" y="337613"/>
                    <a:pt x="0" y="325133"/>
                    <a:pt x="0" y="311179"/>
                  </a:cubicBezTo>
                  <a:lnTo>
                    <a:pt x="0" y="203165"/>
                  </a:lnTo>
                  <a:cubicBezTo>
                    <a:pt x="0" y="189209"/>
                    <a:pt x="8692" y="176732"/>
                    <a:pt x="21781" y="171895"/>
                  </a:cubicBezTo>
                  <a:lnTo>
                    <a:pt x="103824" y="141575"/>
                  </a:lnTo>
                  <a:cubicBezTo>
                    <a:pt x="119805" y="135669"/>
                    <a:pt x="137370" y="135669"/>
                    <a:pt x="153351" y="141575"/>
                  </a:cubicBezTo>
                  <a:lnTo>
                    <a:pt x="235393" y="171895"/>
                  </a:lnTo>
                  <a:close/>
                  <a:moveTo>
                    <a:pt x="395288" y="293396"/>
                  </a:moveTo>
                  <a:cubicBezTo>
                    <a:pt x="395288" y="351262"/>
                    <a:pt x="348379" y="398171"/>
                    <a:pt x="290513" y="398171"/>
                  </a:cubicBezTo>
                  <a:cubicBezTo>
                    <a:pt x="232646" y="398171"/>
                    <a:pt x="185738" y="351262"/>
                    <a:pt x="185738" y="293396"/>
                  </a:cubicBezTo>
                  <a:cubicBezTo>
                    <a:pt x="185738" y="235531"/>
                    <a:pt x="232646" y="188621"/>
                    <a:pt x="290513" y="188621"/>
                  </a:cubicBezTo>
                  <a:cubicBezTo>
                    <a:pt x="348379" y="188621"/>
                    <a:pt x="395288" y="235531"/>
                    <a:pt x="395288" y="293396"/>
                  </a:cubicBezTo>
                  <a:close/>
                  <a:moveTo>
                    <a:pt x="354399" y="248561"/>
                  </a:moveTo>
                  <a:cubicBezTo>
                    <a:pt x="350678" y="244841"/>
                    <a:pt x="344647" y="244841"/>
                    <a:pt x="340926" y="248561"/>
                  </a:cubicBezTo>
                  <a:lnTo>
                    <a:pt x="271463" y="318025"/>
                  </a:lnTo>
                  <a:lnTo>
                    <a:pt x="240099" y="286661"/>
                  </a:lnTo>
                  <a:cubicBezTo>
                    <a:pt x="236378" y="282941"/>
                    <a:pt x="230347" y="282941"/>
                    <a:pt x="226626" y="286661"/>
                  </a:cubicBezTo>
                  <a:cubicBezTo>
                    <a:pt x="222908" y="290380"/>
                    <a:pt x="222908" y="296411"/>
                    <a:pt x="226626" y="300132"/>
                  </a:cubicBezTo>
                  <a:lnTo>
                    <a:pt x="264726" y="338232"/>
                  </a:lnTo>
                  <a:cubicBezTo>
                    <a:pt x="268447" y="341950"/>
                    <a:pt x="274478" y="341950"/>
                    <a:pt x="278199" y="338232"/>
                  </a:cubicBezTo>
                  <a:lnTo>
                    <a:pt x="354399" y="262032"/>
                  </a:lnTo>
                  <a:cubicBezTo>
                    <a:pt x="358117" y="258311"/>
                    <a:pt x="358117" y="252280"/>
                    <a:pt x="354399" y="248561"/>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12" name="Group 111">
            <a:extLst>
              <a:ext uri="{FF2B5EF4-FFF2-40B4-BE49-F238E27FC236}">
                <a16:creationId xmlns:a16="http://schemas.microsoft.com/office/drawing/2014/main" id="{05B9FF6D-D390-A3EF-D773-E88DFAF1ACA4}"/>
              </a:ext>
              <a:ext uri="{C183D7F6-B498-43B3-948B-1728B52AA6E4}">
                <adec:decorative xmlns:adec="http://schemas.microsoft.com/office/drawing/2017/decorative" val="1"/>
              </a:ext>
            </a:extLst>
          </p:cNvPr>
          <p:cNvGrpSpPr/>
          <p:nvPr/>
        </p:nvGrpSpPr>
        <p:grpSpPr>
          <a:xfrm>
            <a:off x="10530840" y="457200"/>
            <a:ext cx="1188720" cy="2011680"/>
            <a:chOff x="10530840" y="457200"/>
            <a:chExt cx="1188720" cy="2011680"/>
          </a:xfrm>
        </p:grpSpPr>
        <p:sp>
          <p:nvSpPr>
            <p:cNvPr id="113" name="Rounded Rectangle 21">
              <a:extLst>
                <a:ext uri="{FF2B5EF4-FFF2-40B4-BE49-F238E27FC236}">
                  <a16:creationId xmlns:a16="http://schemas.microsoft.com/office/drawing/2014/main" id="{232BDDA7-8B09-CDD1-6802-2450066D649A}"/>
                </a:ext>
              </a:extLst>
            </p:cNvPr>
            <p:cNvSpPr/>
            <p:nvPr/>
          </p:nvSpPr>
          <p:spPr>
            <a:xfrm>
              <a:off x="10530840" y="457200"/>
              <a:ext cx="1188720" cy="2011680"/>
            </a:xfrm>
            <a:prstGeom prst="roundRect">
              <a:avLst>
                <a:gd name="adj" fmla="val 5742"/>
              </a:avLst>
            </a:prstGeom>
            <a:solidFill>
              <a:srgbClr val="F4F3F5"/>
            </a:solidFill>
            <a:effectLst/>
          </p:spPr>
          <p:txBody>
            <a:bodyPr wrap="square" lIns="0" tIns="1097280" rIns="0" bIns="0" anchor="t" anchorCtr="0">
              <a:noAutofit/>
            </a:bodyPr>
            <a:lstStyle/>
            <a:p>
              <a:pPr lvl="0" algn="ctr" defTabSz="914367" fontAlgn="base">
                <a:spcBef>
                  <a:spcPct val="0"/>
                </a:spcBef>
                <a:spcAft>
                  <a:spcPct val="0"/>
                </a:spcAft>
                <a:defRPr/>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Dictionary debugging improvements</a:t>
              </a:r>
            </a:p>
          </p:txBody>
        </p:sp>
        <p:sp>
          <p:nvSpPr>
            <p:cNvPr id="114" name="Graphic 169">
              <a:extLst>
                <a:ext uri="{FF2B5EF4-FFF2-40B4-BE49-F238E27FC236}">
                  <a16:creationId xmlns:a16="http://schemas.microsoft.com/office/drawing/2014/main" id="{95C3738A-C499-E745-8E64-75ABC8CA77F9}"/>
                </a:ext>
              </a:extLst>
            </p:cNvPr>
            <p:cNvSpPr/>
            <p:nvPr/>
          </p:nvSpPr>
          <p:spPr>
            <a:xfrm>
              <a:off x="10883849" y="748366"/>
              <a:ext cx="482702" cy="585093"/>
            </a:xfrm>
            <a:custGeom>
              <a:avLst/>
              <a:gdLst>
                <a:gd name="connsiteX0" fmla="*/ 47625 w 314325"/>
                <a:gd name="connsiteY0" fmla="*/ 0 h 381000"/>
                <a:gd name="connsiteX1" fmla="*/ 0 w 314325"/>
                <a:gd name="connsiteY1" fmla="*/ 47625 h 381000"/>
                <a:gd name="connsiteX2" fmla="*/ 0 w 314325"/>
                <a:gd name="connsiteY2" fmla="*/ 333375 h 381000"/>
                <a:gd name="connsiteX3" fmla="*/ 47625 w 314325"/>
                <a:gd name="connsiteY3" fmla="*/ 381000 h 381000"/>
                <a:gd name="connsiteX4" fmla="*/ 300038 w 314325"/>
                <a:gd name="connsiteY4" fmla="*/ 381000 h 381000"/>
                <a:gd name="connsiteX5" fmla="*/ 314325 w 314325"/>
                <a:gd name="connsiteY5" fmla="*/ 366713 h 381000"/>
                <a:gd name="connsiteX6" fmla="*/ 300038 w 314325"/>
                <a:gd name="connsiteY6" fmla="*/ 352425 h 381000"/>
                <a:gd name="connsiteX7" fmla="*/ 47625 w 314325"/>
                <a:gd name="connsiteY7" fmla="*/ 352425 h 381000"/>
                <a:gd name="connsiteX8" fmla="*/ 28575 w 314325"/>
                <a:gd name="connsiteY8" fmla="*/ 333375 h 381000"/>
                <a:gd name="connsiteX9" fmla="*/ 300038 w 314325"/>
                <a:gd name="connsiteY9" fmla="*/ 333375 h 381000"/>
                <a:gd name="connsiteX10" fmla="*/ 314325 w 314325"/>
                <a:gd name="connsiteY10" fmla="*/ 319088 h 381000"/>
                <a:gd name="connsiteX11" fmla="*/ 314325 w 314325"/>
                <a:gd name="connsiteY11" fmla="*/ 47625 h 381000"/>
                <a:gd name="connsiteX12" fmla="*/ 266700 w 314325"/>
                <a:gd name="connsiteY12" fmla="*/ 0 h 381000"/>
                <a:gd name="connsiteX13" fmla="*/ 47625 w 314325"/>
                <a:gd name="connsiteY13" fmla="*/ 0 h 381000"/>
                <a:gd name="connsiteX14" fmla="*/ 76200 w 314325"/>
                <a:gd name="connsiteY14" fmla="*/ 57150 h 381000"/>
                <a:gd name="connsiteX15" fmla="*/ 228600 w 314325"/>
                <a:gd name="connsiteY15" fmla="*/ 57150 h 381000"/>
                <a:gd name="connsiteX16" fmla="*/ 247650 w 314325"/>
                <a:gd name="connsiteY16" fmla="*/ 76200 h 381000"/>
                <a:gd name="connsiteX17" fmla="*/ 247650 w 314325"/>
                <a:gd name="connsiteY17" fmla="*/ 95250 h 381000"/>
                <a:gd name="connsiteX18" fmla="*/ 228600 w 314325"/>
                <a:gd name="connsiteY18" fmla="*/ 114300 h 381000"/>
                <a:gd name="connsiteX19" fmla="*/ 76200 w 314325"/>
                <a:gd name="connsiteY19" fmla="*/ 114300 h 381000"/>
                <a:gd name="connsiteX20" fmla="*/ 57150 w 314325"/>
                <a:gd name="connsiteY20" fmla="*/ 95250 h 381000"/>
                <a:gd name="connsiteX21" fmla="*/ 57150 w 314325"/>
                <a:gd name="connsiteY21" fmla="*/ 76200 h 381000"/>
                <a:gd name="connsiteX22" fmla="*/ 76200 w 314325"/>
                <a:gd name="connsiteY22" fmla="*/ 571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4325" h="381000">
                  <a:moveTo>
                    <a:pt x="47625" y="0"/>
                  </a:moveTo>
                  <a:cubicBezTo>
                    <a:pt x="21322" y="0"/>
                    <a:pt x="0" y="21322"/>
                    <a:pt x="0" y="47625"/>
                  </a:cubicBezTo>
                  <a:lnTo>
                    <a:pt x="0" y="333375"/>
                  </a:lnTo>
                  <a:cubicBezTo>
                    <a:pt x="0" y="359677"/>
                    <a:pt x="21322" y="381000"/>
                    <a:pt x="47625" y="381000"/>
                  </a:cubicBezTo>
                  <a:lnTo>
                    <a:pt x="300038" y="381000"/>
                  </a:lnTo>
                  <a:cubicBezTo>
                    <a:pt x="307928" y="381000"/>
                    <a:pt x="314325" y="374603"/>
                    <a:pt x="314325" y="366713"/>
                  </a:cubicBezTo>
                  <a:cubicBezTo>
                    <a:pt x="314325" y="358822"/>
                    <a:pt x="307928" y="352425"/>
                    <a:pt x="300038" y="352425"/>
                  </a:cubicBezTo>
                  <a:lnTo>
                    <a:pt x="47625" y="352425"/>
                  </a:lnTo>
                  <a:cubicBezTo>
                    <a:pt x="37104" y="352425"/>
                    <a:pt x="28575" y="343896"/>
                    <a:pt x="28575" y="333375"/>
                  </a:cubicBezTo>
                  <a:lnTo>
                    <a:pt x="300038" y="333375"/>
                  </a:lnTo>
                  <a:cubicBezTo>
                    <a:pt x="307928" y="333375"/>
                    <a:pt x="314325" y="326978"/>
                    <a:pt x="314325" y="319088"/>
                  </a:cubicBezTo>
                  <a:lnTo>
                    <a:pt x="314325" y="47625"/>
                  </a:lnTo>
                  <a:cubicBezTo>
                    <a:pt x="314325" y="21322"/>
                    <a:pt x="293002" y="0"/>
                    <a:pt x="266700" y="0"/>
                  </a:cubicBezTo>
                  <a:lnTo>
                    <a:pt x="47625" y="0"/>
                  </a:lnTo>
                  <a:close/>
                  <a:moveTo>
                    <a:pt x="76200" y="57150"/>
                  </a:moveTo>
                  <a:lnTo>
                    <a:pt x="228600" y="57150"/>
                  </a:lnTo>
                  <a:cubicBezTo>
                    <a:pt x="239121" y="57150"/>
                    <a:pt x="247650" y="65679"/>
                    <a:pt x="247650" y="76200"/>
                  </a:cubicBezTo>
                  <a:lnTo>
                    <a:pt x="247650" y="95250"/>
                  </a:lnTo>
                  <a:cubicBezTo>
                    <a:pt x="247650" y="105771"/>
                    <a:pt x="239121" y="114300"/>
                    <a:pt x="228600" y="114300"/>
                  </a:cubicBezTo>
                  <a:lnTo>
                    <a:pt x="76200" y="114300"/>
                  </a:lnTo>
                  <a:cubicBezTo>
                    <a:pt x="65679" y="114300"/>
                    <a:pt x="57150" y="105771"/>
                    <a:pt x="57150" y="95250"/>
                  </a:cubicBezTo>
                  <a:lnTo>
                    <a:pt x="57150" y="76200"/>
                  </a:lnTo>
                  <a:cubicBezTo>
                    <a:pt x="57150" y="65679"/>
                    <a:pt x="65679" y="57150"/>
                    <a:pt x="76200" y="57150"/>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15" name="Group 114">
            <a:extLst>
              <a:ext uri="{FF2B5EF4-FFF2-40B4-BE49-F238E27FC236}">
                <a16:creationId xmlns:a16="http://schemas.microsoft.com/office/drawing/2014/main" id="{445447BF-6B9D-2FA5-361A-9F5EB3C65956}"/>
              </a:ext>
              <a:ext uri="{C183D7F6-B498-43B3-948B-1728B52AA6E4}">
                <adec:decorative xmlns:adec="http://schemas.microsoft.com/office/drawing/2017/decorative" val="1"/>
              </a:ext>
            </a:extLst>
          </p:cNvPr>
          <p:cNvGrpSpPr/>
          <p:nvPr/>
        </p:nvGrpSpPr>
        <p:grpSpPr>
          <a:xfrm>
            <a:off x="7666583" y="3429000"/>
            <a:ext cx="1188720" cy="1280160"/>
            <a:chOff x="7666583" y="3429000"/>
            <a:chExt cx="1188720" cy="1280160"/>
          </a:xfrm>
        </p:grpSpPr>
        <p:sp>
          <p:nvSpPr>
            <p:cNvPr id="116" name="Rounded Rectangle 21">
              <a:extLst>
                <a:ext uri="{FF2B5EF4-FFF2-40B4-BE49-F238E27FC236}">
                  <a16:creationId xmlns:a16="http://schemas.microsoft.com/office/drawing/2014/main" id="{86D7652D-C06A-8DC9-65C3-1F4C6C3BA628}"/>
                </a:ext>
                <a:ext uri="{C183D7F6-B498-43B3-948B-1728B52AA6E4}">
                  <adec:decorative xmlns:adec="http://schemas.microsoft.com/office/drawing/2017/decorative" val="1"/>
                </a:ext>
              </a:extLst>
            </p:cNvPr>
            <p:cNvSpPr/>
            <p:nvPr/>
          </p:nvSpPr>
          <p:spPr>
            <a:xfrm>
              <a:off x="7666583" y="3429000"/>
              <a:ext cx="1188720" cy="1280160"/>
            </a:xfrm>
            <a:prstGeom prst="roundRect">
              <a:avLst>
                <a:gd name="adj" fmla="val 5742"/>
              </a:avLst>
            </a:prstGeom>
            <a:solidFill>
              <a:srgbClr val="F4F3F5"/>
            </a:solidFill>
            <a:effectLst/>
          </p:spPr>
          <p:txBody>
            <a:bodyPr wrap="square" lIns="0" tIns="822960" rIns="0" bIns="0" anchor="t" anchorCtr="0">
              <a:noAutofit/>
            </a:bodyPr>
            <a:lstStyle/>
            <a:p>
              <a:pPr algn="ctr" defTabSz="914367" fontAlgn="base">
                <a:spcBef>
                  <a:spcPct val="0"/>
                </a:spcBef>
                <a:spcAft>
                  <a:spcPct val="0"/>
                </a:spcAft>
              </a:pPr>
              <a:r>
                <a:rPr lang="en-US" sz="11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Trust Developer certs on Linux</a:t>
              </a:r>
            </a:p>
          </p:txBody>
        </p:sp>
        <p:pic>
          <p:nvPicPr>
            <p:cNvPr id="117" name="Graphic 116">
              <a:extLst>
                <a:ext uri="{FF2B5EF4-FFF2-40B4-BE49-F238E27FC236}">
                  <a16:creationId xmlns:a16="http://schemas.microsoft.com/office/drawing/2014/main" id="{B19F7BFA-AE1C-3120-198D-EBECEDC6AE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9748" y="3531386"/>
              <a:ext cx="482391" cy="667925"/>
            </a:xfrm>
            <a:prstGeom prst="rect">
              <a:avLst/>
            </a:prstGeom>
            <a:effectLst/>
          </p:spPr>
        </p:pic>
      </p:grpSp>
      <p:grpSp>
        <p:nvGrpSpPr>
          <p:cNvPr id="118" name="Group 117">
            <a:extLst>
              <a:ext uri="{FF2B5EF4-FFF2-40B4-BE49-F238E27FC236}">
                <a16:creationId xmlns:a16="http://schemas.microsoft.com/office/drawing/2014/main" id="{1F00C577-C724-CEA5-3987-FCF5365DC0E6}"/>
              </a:ext>
              <a:ext uri="{C183D7F6-B498-43B3-948B-1728B52AA6E4}">
                <adec:decorative xmlns:adec="http://schemas.microsoft.com/office/drawing/2017/decorative" val="1"/>
              </a:ext>
            </a:extLst>
          </p:cNvPr>
          <p:cNvGrpSpPr/>
          <p:nvPr/>
        </p:nvGrpSpPr>
        <p:grpSpPr>
          <a:xfrm>
            <a:off x="1857554" y="457199"/>
            <a:ext cx="1188720" cy="2011677"/>
            <a:chOff x="1857554" y="457199"/>
            <a:chExt cx="1188720" cy="2011677"/>
          </a:xfrm>
        </p:grpSpPr>
        <p:sp>
          <p:nvSpPr>
            <p:cNvPr id="119" name="Rounded Rectangle 21">
              <a:extLst>
                <a:ext uri="{FF2B5EF4-FFF2-40B4-BE49-F238E27FC236}">
                  <a16:creationId xmlns:a16="http://schemas.microsoft.com/office/drawing/2014/main" id="{94F913BA-DDD5-0A2F-F516-5685F45DFD72}"/>
                </a:ext>
              </a:extLst>
            </p:cNvPr>
            <p:cNvSpPr/>
            <p:nvPr/>
          </p:nvSpPr>
          <p:spPr>
            <a:xfrm>
              <a:off x="1857554" y="457199"/>
              <a:ext cx="1188720" cy="2011677"/>
            </a:xfrm>
            <a:prstGeom prst="roundRect">
              <a:avLst>
                <a:gd name="adj" fmla="val 5742"/>
              </a:avLst>
            </a:prstGeom>
            <a:solidFill>
              <a:srgbClr val="F4F3F5"/>
            </a:solidFill>
            <a:effectLst/>
          </p:spPr>
          <p:txBody>
            <a:bodyPr wrap="square" lIns="0" tIns="1097280" rIns="0" bIns="0" anchor="t" anchorCtr="0">
              <a:noAutofit/>
            </a:bodyPr>
            <a:lstStyle/>
            <a:p>
              <a:pPr algn="ctr" defTabSz="914367" fontAlgn="base">
                <a:spcBef>
                  <a:spcPct val="0"/>
                </a:spcBef>
                <a:spcAft>
                  <a:spcPct val="0"/>
                </a:spcAft>
              </a:pPr>
              <a:r>
                <a:rPr lang="en-US" sz="1200" kern="0">
                  <a:ln w="3175">
                    <a:noFill/>
                  </a:ln>
                  <a:solidFill>
                    <a:srgbClr val="000000"/>
                  </a:solidFill>
                  <a:latin typeface="Open Sans SemiBold" panose="020B0706030804020204" pitchFamily="34" charset="0"/>
                  <a:ea typeface="Open Sans SemiBold" panose="020B0706030804020204" pitchFamily="34" charset="0"/>
                  <a:cs typeface="Open Sans SemiBold" panose="020B0706030804020204" pitchFamily="34" charset="0"/>
                </a:rPr>
                <a:t>Improvements to exception handling and debugging</a:t>
              </a:r>
            </a:p>
          </p:txBody>
        </p:sp>
        <p:sp>
          <p:nvSpPr>
            <p:cNvPr id="120" name="Graphic 26">
              <a:extLst>
                <a:ext uri="{FF2B5EF4-FFF2-40B4-BE49-F238E27FC236}">
                  <a16:creationId xmlns:a16="http://schemas.microsoft.com/office/drawing/2014/main" id="{B520350C-B5E9-6C6A-B595-F53876E0D60C}"/>
                </a:ext>
              </a:extLst>
            </p:cNvPr>
            <p:cNvSpPr/>
            <p:nvPr/>
          </p:nvSpPr>
          <p:spPr>
            <a:xfrm>
              <a:off x="2186908" y="740493"/>
              <a:ext cx="530013" cy="622411"/>
            </a:xfrm>
            <a:custGeom>
              <a:avLst/>
              <a:gdLst>
                <a:gd name="connsiteX0" fmla="*/ 128588 w 325777"/>
                <a:gd name="connsiteY0" fmla="*/ 0 h 382570"/>
                <a:gd name="connsiteX1" fmla="*/ 142875 w 325777"/>
                <a:gd name="connsiteY1" fmla="*/ 14288 h 382570"/>
                <a:gd name="connsiteX2" fmla="*/ 142875 w 325777"/>
                <a:gd name="connsiteY2" fmla="*/ 61913 h 382570"/>
                <a:gd name="connsiteX3" fmla="*/ 128588 w 325777"/>
                <a:gd name="connsiteY3" fmla="*/ 76200 h 382570"/>
                <a:gd name="connsiteX4" fmla="*/ 114300 w 325777"/>
                <a:gd name="connsiteY4" fmla="*/ 61913 h 382570"/>
                <a:gd name="connsiteX5" fmla="*/ 114300 w 325777"/>
                <a:gd name="connsiteY5" fmla="*/ 14288 h 382570"/>
                <a:gd name="connsiteX6" fmla="*/ 128588 w 325777"/>
                <a:gd name="connsiteY6" fmla="*/ 0 h 382570"/>
                <a:gd name="connsiteX7" fmla="*/ 37522 w 325777"/>
                <a:gd name="connsiteY7" fmla="*/ 37525 h 382570"/>
                <a:gd name="connsiteX8" fmla="*/ 57727 w 325777"/>
                <a:gd name="connsiteY8" fmla="*/ 37524 h 382570"/>
                <a:gd name="connsiteX9" fmla="*/ 91065 w 325777"/>
                <a:gd name="connsiteY9" fmla="*/ 70859 h 382570"/>
                <a:gd name="connsiteX10" fmla="*/ 91066 w 325777"/>
                <a:gd name="connsiteY10" fmla="*/ 91065 h 382570"/>
                <a:gd name="connsiteX11" fmla="*/ 70860 w 325777"/>
                <a:gd name="connsiteY11" fmla="*/ 91066 h 382570"/>
                <a:gd name="connsiteX12" fmla="*/ 37523 w 325777"/>
                <a:gd name="connsiteY12" fmla="*/ 57730 h 382570"/>
                <a:gd name="connsiteX13" fmla="*/ 37522 w 325777"/>
                <a:gd name="connsiteY13" fmla="*/ 37525 h 382570"/>
                <a:gd name="connsiteX14" fmla="*/ 219652 w 325777"/>
                <a:gd name="connsiteY14" fmla="*/ 37525 h 382570"/>
                <a:gd name="connsiteX15" fmla="*/ 219652 w 325777"/>
                <a:gd name="connsiteY15" fmla="*/ 57730 h 382570"/>
                <a:gd name="connsiteX16" fmla="*/ 186315 w 325777"/>
                <a:gd name="connsiteY16" fmla="*/ 91068 h 382570"/>
                <a:gd name="connsiteX17" fmla="*/ 166110 w 325777"/>
                <a:gd name="connsiteY17" fmla="*/ 91068 h 382570"/>
                <a:gd name="connsiteX18" fmla="*/ 166110 w 325777"/>
                <a:gd name="connsiteY18" fmla="*/ 70862 h 382570"/>
                <a:gd name="connsiteX19" fmla="*/ 199448 w 325777"/>
                <a:gd name="connsiteY19" fmla="*/ 37525 h 382570"/>
                <a:gd name="connsiteX20" fmla="*/ 219652 w 325777"/>
                <a:gd name="connsiteY20" fmla="*/ 37525 h 382570"/>
                <a:gd name="connsiteX21" fmla="*/ 0 w 325777"/>
                <a:gd name="connsiteY21" fmla="*/ 128588 h 382570"/>
                <a:gd name="connsiteX22" fmla="*/ 14288 w 325777"/>
                <a:gd name="connsiteY22" fmla="*/ 114300 h 382570"/>
                <a:gd name="connsiteX23" fmla="*/ 61913 w 325777"/>
                <a:gd name="connsiteY23" fmla="*/ 114300 h 382570"/>
                <a:gd name="connsiteX24" fmla="*/ 76200 w 325777"/>
                <a:gd name="connsiteY24" fmla="*/ 128588 h 382570"/>
                <a:gd name="connsiteX25" fmla="*/ 61913 w 325777"/>
                <a:gd name="connsiteY25" fmla="*/ 142875 h 382570"/>
                <a:gd name="connsiteX26" fmla="*/ 14288 w 325777"/>
                <a:gd name="connsiteY26" fmla="*/ 142875 h 382570"/>
                <a:gd name="connsiteX27" fmla="*/ 0 w 325777"/>
                <a:gd name="connsiteY27" fmla="*/ 128588 h 382570"/>
                <a:gd name="connsiteX28" fmla="*/ 114300 w 325777"/>
                <a:gd name="connsiteY28" fmla="*/ 142628 h 382570"/>
                <a:gd name="connsiteX29" fmla="*/ 155778 w 325777"/>
                <a:gd name="connsiteY29" fmla="*/ 123551 h 382570"/>
                <a:gd name="connsiteX30" fmla="*/ 316962 w 325777"/>
                <a:gd name="connsiteY30" fmla="*/ 261707 h 382570"/>
                <a:gd name="connsiteX31" fmla="*/ 301613 w 325777"/>
                <a:gd name="connsiteY31" fmla="*/ 305892 h 382570"/>
                <a:gd name="connsiteX32" fmla="*/ 228461 w 325777"/>
                <a:gd name="connsiteY32" fmla="*/ 308818 h 382570"/>
                <a:gd name="connsiteX33" fmla="*/ 207959 w 325777"/>
                <a:gd name="connsiteY33" fmla="*/ 318480 h 382570"/>
                <a:gd name="connsiteX34" fmla="*/ 158151 w 325777"/>
                <a:gd name="connsiteY34" fmla="*/ 374148 h 382570"/>
                <a:gd name="connsiteX35" fmla="*/ 114300 w 325777"/>
                <a:gd name="connsiteY35" fmla="*/ 357393 h 382570"/>
                <a:gd name="connsiteX36" fmla="*/ 114300 w 325777"/>
                <a:gd name="connsiteY36" fmla="*/ 142628 h 38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5777" h="382570">
                  <a:moveTo>
                    <a:pt x="128588" y="0"/>
                  </a:moveTo>
                  <a:cubicBezTo>
                    <a:pt x="136478" y="0"/>
                    <a:pt x="142875" y="6397"/>
                    <a:pt x="142875" y="14288"/>
                  </a:cubicBezTo>
                  <a:lnTo>
                    <a:pt x="142875" y="61913"/>
                  </a:lnTo>
                  <a:cubicBezTo>
                    <a:pt x="142875" y="69803"/>
                    <a:pt x="136478" y="76200"/>
                    <a:pt x="128588" y="76200"/>
                  </a:cubicBezTo>
                  <a:cubicBezTo>
                    <a:pt x="120697" y="76200"/>
                    <a:pt x="114300" y="69803"/>
                    <a:pt x="114300" y="61913"/>
                  </a:cubicBezTo>
                  <a:lnTo>
                    <a:pt x="114300" y="14288"/>
                  </a:lnTo>
                  <a:cubicBezTo>
                    <a:pt x="114300" y="6397"/>
                    <a:pt x="120697" y="0"/>
                    <a:pt x="128588" y="0"/>
                  </a:cubicBezTo>
                  <a:close/>
                  <a:moveTo>
                    <a:pt x="37522" y="37525"/>
                  </a:moveTo>
                  <a:cubicBezTo>
                    <a:pt x="43101" y="31945"/>
                    <a:pt x="52148" y="31945"/>
                    <a:pt x="57727" y="37524"/>
                  </a:cubicBezTo>
                  <a:lnTo>
                    <a:pt x="91065" y="70859"/>
                  </a:lnTo>
                  <a:cubicBezTo>
                    <a:pt x="96645" y="76439"/>
                    <a:pt x="96645" y="85485"/>
                    <a:pt x="91066" y="91065"/>
                  </a:cubicBezTo>
                  <a:cubicBezTo>
                    <a:pt x="85486" y="96645"/>
                    <a:pt x="76440" y="96645"/>
                    <a:pt x="70860" y="91066"/>
                  </a:cubicBezTo>
                  <a:lnTo>
                    <a:pt x="37523" y="57730"/>
                  </a:lnTo>
                  <a:cubicBezTo>
                    <a:pt x="31943" y="52151"/>
                    <a:pt x="31942" y="43105"/>
                    <a:pt x="37522" y="37525"/>
                  </a:cubicBezTo>
                  <a:close/>
                  <a:moveTo>
                    <a:pt x="219652" y="37525"/>
                  </a:moveTo>
                  <a:cubicBezTo>
                    <a:pt x="225232" y="43104"/>
                    <a:pt x="225232" y="52151"/>
                    <a:pt x="219652" y="57730"/>
                  </a:cubicBezTo>
                  <a:lnTo>
                    <a:pt x="186315" y="91068"/>
                  </a:lnTo>
                  <a:cubicBezTo>
                    <a:pt x="180735" y="96647"/>
                    <a:pt x="171690" y="96647"/>
                    <a:pt x="166110" y="91068"/>
                  </a:cubicBezTo>
                  <a:cubicBezTo>
                    <a:pt x="160531" y="85488"/>
                    <a:pt x="160531" y="76442"/>
                    <a:pt x="166110" y="70862"/>
                  </a:cubicBezTo>
                  <a:lnTo>
                    <a:pt x="199448" y="37525"/>
                  </a:lnTo>
                  <a:cubicBezTo>
                    <a:pt x="205028" y="31945"/>
                    <a:pt x="214072" y="31945"/>
                    <a:pt x="219652" y="37525"/>
                  </a:cubicBezTo>
                  <a:close/>
                  <a:moveTo>
                    <a:pt x="0" y="128588"/>
                  </a:moveTo>
                  <a:cubicBezTo>
                    <a:pt x="0" y="120697"/>
                    <a:pt x="6397" y="114300"/>
                    <a:pt x="14288" y="114300"/>
                  </a:cubicBezTo>
                  <a:lnTo>
                    <a:pt x="61913" y="114300"/>
                  </a:lnTo>
                  <a:cubicBezTo>
                    <a:pt x="69803" y="114300"/>
                    <a:pt x="76200" y="120697"/>
                    <a:pt x="76200" y="128588"/>
                  </a:cubicBezTo>
                  <a:cubicBezTo>
                    <a:pt x="76200" y="136478"/>
                    <a:pt x="69803" y="142875"/>
                    <a:pt x="61913" y="142875"/>
                  </a:cubicBezTo>
                  <a:lnTo>
                    <a:pt x="14288" y="142875"/>
                  </a:lnTo>
                  <a:cubicBezTo>
                    <a:pt x="6397" y="142875"/>
                    <a:pt x="0" y="136478"/>
                    <a:pt x="0" y="128588"/>
                  </a:cubicBezTo>
                  <a:close/>
                  <a:moveTo>
                    <a:pt x="114300" y="142628"/>
                  </a:moveTo>
                  <a:cubicBezTo>
                    <a:pt x="114300" y="121162"/>
                    <a:pt x="139480" y="109581"/>
                    <a:pt x="155778" y="123551"/>
                  </a:cubicBezTo>
                  <a:lnTo>
                    <a:pt x="316962" y="261707"/>
                  </a:lnTo>
                  <a:cubicBezTo>
                    <a:pt x="334297" y="276568"/>
                    <a:pt x="324429" y="304979"/>
                    <a:pt x="301613" y="305892"/>
                  </a:cubicBezTo>
                  <a:lnTo>
                    <a:pt x="228461" y="308818"/>
                  </a:lnTo>
                  <a:cubicBezTo>
                    <a:pt x="220601" y="309132"/>
                    <a:pt x="213204" y="312618"/>
                    <a:pt x="207959" y="318480"/>
                  </a:cubicBezTo>
                  <a:lnTo>
                    <a:pt x="158151" y="374148"/>
                  </a:lnTo>
                  <a:cubicBezTo>
                    <a:pt x="142773" y="391337"/>
                    <a:pt x="114300" y="380457"/>
                    <a:pt x="114300" y="357393"/>
                  </a:cubicBezTo>
                  <a:lnTo>
                    <a:pt x="114300" y="142628"/>
                  </a:ln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21" name="Group 120">
            <a:extLst>
              <a:ext uri="{FF2B5EF4-FFF2-40B4-BE49-F238E27FC236}">
                <a16:creationId xmlns:a16="http://schemas.microsoft.com/office/drawing/2014/main" id="{EEB09B83-0BAB-9DC6-A7D9-5A9A8E6923FD}"/>
              </a:ext>
              <a:ext uri="{C183D7F6-B498-43B3-948B-1728B52AA6E4}">
                <adec:decorative xmlns:adec="http://schemas.microsoft.com/office/drawing/2017/decorative" val="1"/>
              </a:ext>
            </a:extLst>
          </p:cNvPr>
          <p:cNvGrpSpPr/>
          <p:nvPr/>
        </p:nvGrpSpPr>
        <p:grpSpPr>
          <a:xfrm>
            <a:off x="472440" y="4937759"/>
            <a:ext cx="11247120" cy="1463040"/>
            <a:chOff x="472440" y="4937759"/>
            <a:chExt cx="11247120" cy="1463040"/>
          </a:xfrm>
        </p:grpSpPr>
        <p:sp>
          <p:nvSpPr>
            <p:cNvPr id="122" name="Rounded Rectangle 21">
              <a:extLst>
                <a:ext uri="{FF2B5EF4-FFF2-40B4-BE49-F238E27FC236}">
                  <a16:creationId xmlns:a16="http://schemas.microsoft.com/office/drawing/2014/main" id="{263F126B-639D-699F-FE79-06EB374969A9}"/>
                </a:ext>
              </a:extLst>
            </p:cNvPr>
            <p:cNvSpPr/>
            <p:nvPr/>
          </p:nvSpPr>
          <p:spPr>
            <a:xfrm>
              <a:off x="472440" y="4937759"/>
              <a:ext cx="11247120" cy="1463040"/>
            </a:xfrm>
            <a:prstGeom prst="roundRect">
              <a:avLst>
                <a:gd name="adj" fmla="val 5742"/>
              </a:avLst>
            </a:prstGeom>
            <a:solidFill>
              <a:srgbClr val="F4F3F5"/>
            </a:solidFill>
            <a:effectLst/>
          </p:spPr>
          <p:txBody>
            <a:bodyPr wrap="square" lIns="182880" tIns="411480" rIns="0" bIns="0" anchor="t" anchorCtr="0">
              <a:noAutofit/>
            </a:bodyPr>
            <a:lstStyle/>
            <a:p>
              <a:pPr defTabSz="914367" fontAlgn="base">
                <a:spcBef>
                  <a:spcPct val="0"/>
                </a:spcBef>
                <a:spcAft>
                  <a:spcPct val="0"/>
                </a:spcAft>
                <a:defRPr/>
              </a:pPr>
              <a:endParaRPr lang="en-US" sz="2000" kern="0">
                <a:ln w="3175">
                  <a:noFill/>
                </a:ln>
                <a:solidFill>
                  <a:srgbClr val="000000"/>
                </a:solidFill>
                <a:latin typeface="Open Sans SemiBold"/>
                <a:ea typeface="Open Sans SemiBold"/>
                <a:cs typeface="Open Sans SemiBold"/>
              </a:endParaRPr>
            </a:p>
          </p:txBody>
        </p:sp>
        <p:pic>
          <p:nvPicPr>
            <p:cNvPr id="123" name="Picture 122" descr="A purple and black wave&#10;&#10;Description automatically generated">
              <a:extLst>
                <a:ext uri="{FF2B5EF4-FFF2-40B4-BE49-F238E27FC236}">
                  <a16:creationId xmlns:a16="http://schemas.microsoft.com/office/drawing/2014/main" id="{D34552D3-54D2-ACCD-D6ED-E0600D607C5B}"/>
                </a:ext>
              </a:extLst>
            </p:cNvPr>
            <p:cNvPicPr>
              <a:picLocks noChangeAspect="1"/>
            </p:cNvPicPr>
            <p:nvPr/>
          </p:nvPicPr>
          <p:blipFill>
            <a:blip r:embed="rId8"/>
            <a:srcRect/>
            <a:stretch>
              <a:fillRect/>
            </a:stretch>
          </p:blipFill>
          <p:spPr>
            <a:xfrm flipH="1">
              <a:off x="472440" y="5890512"/>
              <a:ext cx="11247119" cy="510287"/>
            </a:xfrm>
            <a:custGeom>
              <a:avLst/>
              <a:gdLst>
                <a:gd name="connsiteX0" fmla="*/ 11247119 w 11247119"/>
                <a:gd name="connsiteY0" fmla="*/ 0 h 510287"/>
                <a:gd name="connsiteX1" fmla="*/ 0 w 11247119"/>
                <a:gd name="connsiteY1" fmla="*/ 0 h 510287"/>
                <a:gd name="connsiteX2" fmla="*/ 0 w 11247119"/>
                <a:gd name="connsiteY2" fmla="*/ 426284 h 510287"/>
                <a:gd name="connsiteX3" fmla="*/ 6601 w 11247119"/>
                <a:gd name="connsiteY3" fmla="*/ 458979 h 510287"/>
                <a:gd name="connsiteX4" fmla="*/ 84007 w 11247119"/>
                <a:gd name="connsiteY4" fmla="*/ 510287 h 510287"/>
                <a:gd name="connsiteX5" fmla="*/ 11163111 w 11247119"/>
                <a:gd name="connsiteY5" fmla="*/ 510287 h 510287"/>
                <a:gd name="connsiteX6" fmla="*/ 11247119 w 11247119"/>
                <a:gd name="connsiteY6" fmla="*/ 426279 h 51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7119" h="510287">
                  <a:moveTo>
                    <a:pt x="11247119" y="0"/>
                  </a:moveTo>
                  <a:lnTo>
                    <a:pt x="0" y="0"/>
                  </a:lnTo>
                  <a:lnTo>
                    <a:pt x="0" y="426284"/>
                  </a:lnTo>
                  <a:lnTo>
                    <a:pt x="6601" y="458979"/>
                  </a:lnTo>
                  <a:cubicBezTo>
                    <a:pt x="19354" y="489130"/>
                    <a:pt x="49210" y="510287"/>
                    <a:pt x="84007" y="510287"/>
                  </a:cubicBezTo>
                  <a:lnTo>
                    <a:pt x="11163111" y="510287"/>
                  </a:lnTo>
                  <a:cubicBezTo>
                    <a:pt x="11209507" y="510287"/>
                    <a:pt x="11247119" y="472675"/>
                    <a:pt x="11247119" y="426279"/>
                  </a:cubicBezTo>
                  <a:close/>
                </a:path>
              </a:pathLst>
            </a:custGeom>
          </p:spPr>
        </p:pic>
        <p:sp>
          <p:nvSpPr>
            <p:cNvPr id="124" name="Rectangle 123">
              <a:extLst>
                <a:ext uri="{FF2B5EF4-FFF2-40B4-BE49-F238E27FC236}">
                  <a16:creationId xmlns:a16="http://schemas.microsoft.com/office/drawing/2014/main" id="{C1759231-8EB7-E69A-90EC-B1DA4950988F}"/>
                </a:ext>
              </a:extLst>
            </p:cNvPr>
            <p:cNvSpPr/>
            <p:nvPr/>
          </p:nvSpPr>
          <p:spPr>
            <a:xfrm>
              <a:off x="681792" y="5207926"/>
              <a:ext cx="3474720" cy="548640"/>
            </a:xfrm>
            <a:prstGeom prst="rect">
              <a:avLst/>
            </a:prstGeom>
            <a:no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API-</a:t>
              </a:r>
              <a:r>
                <a:rPr kumimoji="0" lang="en-US" b="1" i="0" u="none" strike="noStrike" kern="0" cap="none" spc="0" normalizeH="0" baseline="0" noProof="0" dirty="0" err="1">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ly</a:t>
              </a:r>
              <a:r>
                <a:rPr kumimoji="0" lang="en-US" b="1" i="0" u="none" strike="noStrike" kern="0" cap="none" spc="0" normalizeH="0" baseline="0" noProof="0" dirty="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 Ever After: </a:t>
              </a:r>
              <a:r>
                <a:rPr kumimoji="0" lang="en-US" b="1" i="0" u="none" strike="noStrike" kern="0" cap="none" spc="0" normalizeH="0" baseline="0" noProof="0" dirty="0" err="1">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OpenAPI</a:t>
              </a:r>
              <a:r>
                <a:rPr kumimoji="0" lang="en-US" b="1" i="0" u="none" strike="noStrike" kern="0" cap="none" spc="0" normalizeH="0" baseline="0" noProof="0" dirty="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 </a:t>
              </a:r>
              <a:br>
                <a:rPr kumimoji="0" lang="en-US" b="1" i="0" u="none" strike="noStrike" kern="0" cap="none" spc="0" normalizeH="0" baseline="0" noProof="0" dirty="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b="1" i="0" u="none" strike="noStrike" kern="0" cap="none" spc="0" normalizeH="0" baseline="0" noProof="0" dirty="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in .NET 9</a:t>
              </a:r>
            </a:p>
          </p:txBody>
        </p:sp>
        <p:sp>
          <p:nvSpPr>
            <p:cNvPr id="125" name="Rectangle 124">
              <a:extLst>
                <a:ext uri="{FF2B5EF4-FFF2-40B4-BE49-F238E27FC236}">
                  <a16:creationId xmlns:a16="http://schemas.microsoft.com/office/drawing/2014/main" id="{EF17E8B9-C1A3-A9ED-2FE4-561948D322B9}"/>
                </a:ext>
              </a:extLst>
            </p:cNvPr>
            <p:cNvSpPr/>
            <p:nvPr/>
          </p:nvSpPr>
          <p:spPr>
            <a:xfrm>
              <a:off x="4358640" y="5207926"/>
              <a:ext cx="3474720" cy="548640"/>
            </a:xfrm>
            <a:prstGeom prst="rect">
              <a:avLst/>
            </a:prstGeom>
            <a:no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Build hybrid apps with</a:t>
              </a:r>
              <a:br>
                <a:rPr kumimoji="0" lang="en-US" b="1" i="0" u="none" strike="noStrike" kern="0" cap="none" spc="0" normalizeH="0" baseline="0" noProof="0" dirty="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b="1" i="0" u="none" strike="noStrike" kern="0" cap="none" spc="0" normalizeH="0" baseline="0" noProof="0" dirty="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 .NET MAUI</a:t>
              </a:r>
            </a:p>
          </p:txBody>
        </p:sp>
        <p:sp>
          <p:nvSpPr>
            <p:cNvPr id="126" name="Rectangle 125">
              <a:extLst>
                <a:ext uri="{FF2B5EF4-FFF2-40B4-BE49-F238E27FC236}">
                  <a16:creationId xmlns:a16="http://schemas.microsoft.com/office/drawing/2014/main" id="{91F546B8-01A0-B48D-7900-FC815315FE4C}"/>
                </a:ext>
              </a:extLst>
            </p:cNvPr>
            <p:cNvSpPr/>
            <p:nvPr/>
          </p:nvSpPr>
          <p:spPr>
            <a:xfrm>
              <a:off x="8035488" y="5207926"/>
              <a:ext cx="3474720" cy="548640"/>
            </a:xfrm>
            <a:prstGeom prst="rect">
              <a:avLst/>
            </a:prstGeom>
            <a:no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Introducing HybridCache </a:t>
              </a:r>
              <a:br>
                <a:rPr kumimoji="0" lang="en-US" b="1" i="0" u="none" strike="noStrike" kern="0" cap="none" spc="0" normalizeH="0" baseline="0" noProof="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b="1" i="0" u="none" strike="noStrike" kern="0" cap="none" spc="0" normalizeH="0" baseline="0" noProof="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rPr>
                <a:t>in ASP.NET Core</a:t>
              </a:r>
              <a:endParaRPr kumimoji="0" lang="nl-NL" b="1" i="0" u="none" strike="noStrike" kern="0" cap="none" spc="0" normalizeH="0" baseline="0" noProof="0">
                <a:ln w="3175">
                  <a:noFill/>
                </a:ln>
                <a:solidFill>
                  <a:srgbClr val="000000"/>
                </a:solidFill>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127" name="Straight Connector 126">
              <a:extLst>
                <a:ext uri="{FF2B5EF4-FFF2-40B4-BE49-F238E27FC236}">
                  <a16:creationId xmlns:a16="http://schemas.microsoft.com/office/drawing/2014/main" id="{3046C89A-E023-BD30-AFB9-2541AE38EEFF}"/>
                </a:ext>
              </a:extLst>
            </p:cNvPr>
            <p:cNvCxnSpPr>
              <a:cxnSpLocks/>
            </p:cNvCxnSpPr>
            <p:nvPr/>
          </p:nvCxnSpPr>
          <p:spPr>
            <a:xfrm>
              <a:off x="4257576" y="5207926"/>
              <a:ext cx="0" cy="54864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A30877D-51CB-E549-0C07-BC266E13DA53}"/>
                </a:ext>
              </a:extLst>
            </p:cNvPr>
            <p:cNvCxnSpPr>
              <a:cxnSpLocks/>
            </p:cNvCxnSpPr>
            <p:nvPr/>
          </p:nvCxnSpPr>
          <p:spPr>
            <a:xfrm>
              <a:off x="7934424" y="5207926"/>
              <a:ext cx="0" cy="54864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456DFFD7-4BEA-D1F8-0A3B-6EEC8BC825F1}"/>
              </a:ext>
            </a:extLst>
          </p:cNvPr>
          <p:cNvSpPr/>
          <p:nvPr/>
        </p:nvSpPr>
        <p:spPr bwMode="auto">
          <a:xfrm>
            <a:off x="3693991" y="5849632"/>
            <a:ext cx="4785394" cy="510287"/>
          </a:xfrm>
          <a:prstGeom prst="round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More at .NET Conf 2024!</a:t>
            </a:r>
          </a:p>
        </p:txBody>
      </p:sp>
    </p:spTree>
    <p:extLst>
      <p:ext uri="{BB962C8B-B14F-4D97-AF65-F5344CB8AC3E}">
        <p14:creationId xmlns:p14="http://schemas.microsoft.com/office/powerpoint/2010/main" val="57677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 3.33333E-6 L 0 0.06365 " pathEditMode="relative" rAng="0" ptsTypes="AA">
                                      <p:cBhvr>
                                        <p:cTn id="9" dur="500" spd="-100000" fill="hold"/>
                                        <p:tgtEl>
                                          <p:spTgt spid="14"/>
                                        </p:tgtEl>
                                        <p:attrNameLst>
                                          <p:attrName>ppt_x</p:attrName>
                                          <p:attrName>ppt_y</p:attrName>
                                        </p:attrNameLst>
                                      </p:cBhvr>
                                      <p:rCtr x="0" y="3171"/>
                                    </p:animMotion>
                                  </p:childTnLst>
                                </p:cTn>
                              </p:par>
                              <p:par>
                                <p:cTn id="10" presetID="10" presetClass="entr" presetSubtype="0" fill="hold" grpId="0" nodeType="withEffect">
                                  <p:stCondLst>
                                    <p:cond delay="2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75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50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10" presetClass="entr" presetSubtype="0" fill="hold" nodeType="withEffect">
                                  <p:stCondLst>
                                    <p:cond delay="25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par>
                                <p:cTn id="22" presetID="10" presetClass="entr" presetSubtype="0" fill="hold" nodeType="withEffect">
                                  <p:stCondLst>
                                    <p:cond delay="75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par>
                                <p:cTn id="25" presetID="10" presetClass="entr" presetSubtype="0" fill="hold" nodeType="withEffect">
                                  <p:stCondLst>
                                    <p:cond delay="50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nodeType="withEffect">
                                  <p:stCondLst>
                                    <p:cond delay="250"/>
                                  </p:stCondLst>
                                  <p:childTnLst>
                                    <p:set>
                                      <p:cBhvr>
                                        <p:cTn id="29" dur="1" fill="hold">
                                          <p:stCondLst>
                                            <p:cond delay="0"/>
                                          </p:stCondLst>
                                        </p:cTn>
                                        <p:tgtEl>
                                          <p:spTgt spid="94"/>
                                        </p:tgtEl>
                                        <p:attrNameLst>
                                          <p:attrName>style.visibility</p:attrName>
                                        </p:attrNameLst>
                                      </p:cBhvr>
                                      <p:to>
                                        <p:strVal val="visible"/>
                                      </p:to>
                                    </p:set>
                                    <p:animEffect transition="in" filter="fade">
                                      <p:cBhvr>
                                        <p:cTn id="30" dur="500"/>
                                        <p:tgtEl>
                                          <p:spTgt spid="94"/>
                                        </p:tgtEl>
                                      </p:cBhvr>
                                    </p:animEffect>
                                  </p:childTnLst>
                                </p:cTn>
                              </p:par>
                              <p:par>
                                <p:cTn id="31" presetID="10" presetClass="entr" presetSubtype="0" fill="hold" nodeType="withEffect">
                                  <p:stCondLst>
                                    <p:cond delay="75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par>
                                <p:cTn id="34" presetID="10" presetClass="entr" presetSubtype="0" fill="hold" nodeType="withEffect">
                                  <p:stCondLst>
                                    <p:cond delay="50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par>
                                <p:cTn id="37" presetID="10" presetClass="entr" presetSubtype="0" fill="hold" nodeType="withEffect">
                                  <p:stCondLst>
                                    <p:cond delay="25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500"/>
                                        <p:tgtEl>
                                          <p:spTgt spid="103"/>
                                        </p:tgtEl>
                                      </p:cBhvr>
                                    </p:animEffect>
                                  </p:childTnLst>
                                </p:cTn>
                              </p:par>
                              <p:par>
                                <p:cTn id="40" presetID="10" presetClass="entr" presetSubtype="0" fill="hold" nodeType="withEffect">
                                  <p:stCondLst>
                                    <p:cond delay="750"/>
                                  </p:stCondLst>
                                  <p:childTnLst>
                                    <p:set>
                                      <p:cBhvr>
                                        <p:cTn id="41" dur="1" fill="hold">
                                          <p:stCondLst>
                                            <p:cond delay="0"/>
                                          </p:stCondLst>
                                        </p:cTn>
                                        <p:tgtEl>
                                          <p:spTgt spid="106"/>
                                        </p:tgtEl>
                                        <p:attrNameLst>
                                          <p:attrName>style.visibility</p:attrName>
                                        </p:attrNameLst>
                                      </p:cBhvr>
                                      <p:to>
                                        <p:strVal val="visible"/>
                                      </p:to>
                                    </p:set>
                                    <p:animEffect transition="in" filter="fade">
                                      <p:cBhvr>
                                        <p:cTn id="42" dur="500"/>
                                        <p:tgtEl>
                                          <p:spTgt spid="106"/>
                                        </p:tgtEl>
                                      </p:cBhvr>
                                    </p:animEffect>
                                  </p:childTnLst>
                                </p:cTn>
                              </p:par>
                              <p:par>
                                <p:cTn id="43" presetID="10" presetClass="entr" presetSubtype="0" fill="hold" nodeType="withEffect">
                                  <p:stCondLst>
                                    <p:cond delay="500"/>
                                  </p:stCondLst>
                                  <p:childTnLst>
                                    <p:set>
                                      <p:cBhvr>
                                        <p:cTn id="44" dur="1" fill="hold">
                                          <p:stCondLst>
                                            <p:cond delay="0"/>
                                          </p:stCondLst>
                                        </p:cTn>
                                        <p:tgtEl>
                                          <p:spTgt spid="109"/>
                                        </p:tgtEl>
                                        <p:attrNameLst>
                                          <p:attrName>style.visibility</p:attrName>
                                        </p:attrNameLst>
                                      </p:cBhvr>
                                      <p:to>
                                        <p:strVal val="visible"/>
                                      </p:to>
                                    </p:set>
                                    <p:animEffect transition="in" filter="fade">
                                      <p:cBhvr>
                                        <p:cTn id="45" dur="500"/>
                                        <p:tgtEl>
                                          <p:spTgt spid="109"/>
                                        </p:tgtEl>
                                      </p:cBhvr>
                                    </p:animEffect>
                                  </p:childTnLst>
                                </p:cTn>
                              </p:par>
                              <p:par>
                                <p:cTn id="46" presetID="10" presetClass="entr" presetSubtype="0" fill="hold" nodeType="withEffect">
                                  <p:stCondLst>
                                    <p:cond delay="250"/>
                                  </p:stCondLst>
                                  <p:childTnLst>
                                    <p:set>
                                      <p:cBhvr>
                                        <p:cTn id="47" dur="1" fill="hold">
                                          <p:stCondLst>
                                            <p:cond delay="0"/>
                                          </p:stCondLst>
                                        </p:cTn>
                                        <p:tgtEl>
                                          <p:spTgt spid="112"/>
                                        </p:tgtEl>
                                        <p:attrNameLst>
                                          <p:attrName>style.visibility</p:attrName>
                                        </p:attrNameLst>
                                      </p:cBhvr>
                                      <p:to>
                                        <p:strVal val="visible"/>
                                      </p:to>
                                    </p:set>
                                    <p:animEffect transition="in" filter="fade">
                                      <p:cBhvr>
                                        <p:cTn id="48" dur="500"/>
                                        <p:tgtEl>
                                          <p:spTgt spid="112"/>
                                        </p:tgtEl>
                                      </p:cBhvr>
                                    </p:animEffect>
                                  </p:childTnLst>
                                </p:cTn>
                              </p:par>
                              <p:par>
                                <p:cTn id="49" presetID="10" presetClass="entr" presetSubtype="0" fill="hold" nodeType="withEffect">
                                  <p:stCondLst>
                                    <p:cond delay="750"/>
                                  </p:stCondLst>
                                  <p:childTnLst>
                                    <p:set>
                                      <p:cBhvr>
                                        <p:cTn id="50" dur="1" fill="hold">
                                          <p:stCondLst>
                                            <p:cond delay="0"/>
                                          </p:stCondLst>
                                        </p:cTn>
                                        <p:tgtEl>
                                          <p:spTgt spid="115"/>
                                        </p:tgtEl>
                                        <p:attrNameLst>
                                          <p:attrName>style.visibility</p:attrName>
                                        </p:attrNameLst>
                                      </p:cBhvr>
                                      <p:to>
                                        <p:strVal val="visible"/>
                                      </p:to>
                                    </p:set>
                                    <p:animEffect transition="in" filter="fade">
                                      <p:cBhvr>
                                        <p:cTn id="51" dur="500"/>
                                        <p:tgtEl>
                                          <p:spTgt spid="115"/>
                                        </p:tgtEl>
                                      </p:cBhvr>
                                    </p:animEffect>
                                  </p:childTnLst>
                                </p:cTn>
                              </p:par>
                              <p:par>
                                <p:cTn id="52" presetID="10" presetClass="entr" presetSubtype="0" fill="hold" nodeType="withEffect">
                                  <p:stCondLst>
                                    <p:cond delay="50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500"/>
                                        <p:tgtEl>
                                          <p:spTgt spid="118"/>
                                        </p:tgtEl>
                                      </p:cBhvr>
                                    </p:animEffect>
                                  </p:childTnLst>
                                </p:cTn>
                              </p:par>
                            </p:childTnLst>
                          </p:cTn>
                        </p:par>
                        <p:par>
                          <p:cTn id="55" fill="hold">
                            <p:stCondLst>
                              <p:cond delay="1250"/>
                            </p:stCondLst>
                            <p:childTnLst>
                              <p:par>
                                <p:cTn id="56" presetID="10" presetClass="entr" presetSubtype="0" fill="hold" nodeType="after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fade">
                                      <p:cBhvr>
                                        <p:cTn id="58" dur="500"/>
                                        <p:tgtEl>
                                          <p:spTgt spid="121"/>
                                        </p:tgtEl>
                                      </p:cBhvr>
                                    </p:animEffect>
                                  </p:childTnLst>
                                </p:cTn>
                              </p:par>
                              <p:par>
                                <p:cTn id="59" presetID="42" presetClass="path" presetSubtype="0" decel="100000" fill="hold" nodeType="withEffect">
                                  <p:stCondLst>
                                    <p:cond delay="0"/>
                                  </p:stCondLst>
                                  <p:childTnLst>
                                    <p:animMotion origin="layout" path="M 0 3.33333E-6 L 0 0.06365 " pathEditMode="relative" rAng="0" ptsTypes="AA">
                                      <p:cBhvr>
                                        <p:cTn id="60" dur="500" spd="-100000" fill="hold"/>
                                        <p:tgtEl>
                                          <p:spTgt spid="121"/>
                                        </p:tgtEl>
                                        <p:attrNameLst>
                                          <p:attrName>ppt_x</p:attrName>
                                          <p:attrName>ppt_y</p:attrName>
                                        </p:attrNameLst>
                                      </p:cBhvr>
                                      <p:rCtr x="0" y="3171"/>
                                    </p:animMotion>
                                  </p:childTnLst>
                                </p:cTn>
                              </p:par>
                            </p:childTnLst>
                          </p:cTn>
                        </p:par>
                        <p:par>
                          <p:cTn id="61" fill="hold">
                            <p:stCondLst>
                              <p:cond delay="175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3"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artoon toy in a blue object&#10;&#10;Description automatically generated">
            <a:extLst>
              <a:ext uri="{FF2B5EF4-FFF2-40B4-BE49-F238E27FC236}">
                <a16:creationId xmlns:a16="http://schemas.microsoft.com/office/drawing/2014/main" id="{A115E4D9-B122-413E-58FB-520F75D9F950}"/>
              </a:ext>
            </a:extLst>
          </p:cNvPr>
          <p:cNvPicPr>
            <a:picLocks noChangeAspect="1"/>
          </p:cNvPicPr>
          <p:nvPr/>
        </p:nvPicPr>
        <p:blipFill>
          <a:blip r:embed="rId3"/>
          <a:stretch>
            <a:fillRect/>
          </a:stretch>
        </p:blipFill>
        <p:spPr>
          <a:xfrm>
            <a:off x="1937426" y="136777"/>
            <a:ext cx="8317147" cy="3052692"/>
          </a:xfrm>
          <a:prstGeom prst="rect">
            <a:avLst/>
          </a:prstGeom>
        </p:spPr>
      </p:pic>
      <p:sp>
        <p:nvSpPr>
          <p:cNvPr id="8" name="Rounded Rectangle 21">
            <a:extLst>
              <a:ext uri="{FF2B5EF4-FFF2-40B4-BE49-F238E27FC236}">
                <a16:creationId xmlns:a16="http://schemas.microsoft.com/office/drawing/2014/main" id="{92515D89-6192-CEE8-4364-96072161B195}"/>
              </a:ext>
            </a:extLst>
          </p:cNvPr>
          <p:cNvSpPr/>
          <p:nvPr/>
        </p:nvSpPr>
        <p:spPr>
          <a:xfrm>
            <a:off x="1567543" y="3026519"/>
            <a:ext cx="9056914" cy="2458828"/>
          </a:xfrm>
          <a:prstGeom prst="roundRect">
            <a:avLst>
              <a:gd name="adj" fmla="val 1400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Rounded Rectangle 21">
            <a:extLst>
              <a:ext uri="{FF2B5EF4-FFF2-40B4-BE49-F238E27FC236}">
                <a16:creationId xmlns:a16="http://schemas.microsoft.com/office/drawing/2014/main" id="{49299B9A-85C7-A1B5-CFBE-383CA0A98784}"/>
              </a:ext>
            </a:extLst>
          </p:cNvPr>
          <p:cNvSpPr/>
          <p:nvPr/>
        </p:nvSpPr>
        <p:spPr>
          <a:xfrm>
            <a:off x="609600" y="2047647"/>
            <a:ext cx="10972800" cy="133418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5" name="Title 4">
            <a:extLst>
              <a:ext uri="{FF2B5EF4-FFF2-40B4-BE49-F238E27FC236}">
                <a16:creationId xmlns:a16="http://schemas.microsoft.com/office/drawing/2014/main" id="{66A1D222-78BC-C7C4-B4D5-9E203C54E57B}"/>
              </a:ext>
            </a:extLst>
          </p:cNvPr>
          <p:cNvSpPr>
            <a:spLocks noGrp="1"/>
          </p:cNvSpPr>
          <p:nvPr>
            <p:ph type="title"/>
          </p:nvPr>
        </p:nvSpPr>
        <p:spPr>
          <a:xfrm>
            <a:off x="2612571" y="2047647"/>
            <a:ext cx="6966858" cy="1334182"/>
          </a:xfrm>
        </p:spPr>
        <p:txBody>
          <a:bodyPr anchor="ctr">
            <a:normAutofit/>
          </a:bodyPr>
          <a:lstStyle/>
          <a:p>
            <a:pPr algn="ctr"/>
            <a:r>
              <a:rPr lang="en-US" sz="6600">
                <a:solidFill>
                  <a:schemeClr val="bg1"/>
                </a:solidFill>
              </a:rPr>
              <a:t>Get .NET 9</a:t>
            </a:r>
          </a:p>
        </p:txBody>
      </p:sp>
      <p:grpSp>
        <p:nvGrpSpPr>
          <p:cNvPr id="9" name="Group 8">
            <a:extLst>
              <a:ext uri="{FF2B5EF4-FFF2-40B4-BE49-F238E27FC236}">
                <a16:creationId xmlns:a16="http://schemas.microsoft.com/office/drawing/2014/main" id="{0371BF1A-FEEE-2AAB-DE1D-8E1FD4F88A66}"/>
              </a:ext>
            </a:extLst>
          </p:cNvPr>
          <p:cNvGrpSpPr/>
          <p:nvPr/>
        </p:nvGrpSpPr>
        <p:grpSpPr>
          <a:xfrm>
            <a:off x="3422457" y="3958129"/>
            <a:ext cx="4535000" cy="1183327"/>
            <a:chOff x="3422457" y="3958129"/>
            <a:chExt cx="4535000" cy="1183327"/>
          </a:xfrm>
        </p:grpSpPr>
        <p:sp>
          <p:nvSpPr>
            <p:cNvPr id="2" name="Content Placeholder 3">
              <a:extLst>
                <a:ext uri="{FF2B5EF4-FFF2-40B4-BE49-F238E27FC236}">
                  <a16:creationId xmlns:a16="http://schemas.microsoft.com/office/drawing/2014/main" id="{B85C2A8D-00A2-77C8-879A-6CCD87F35381}"/>
                </a:ext>
              </a:extLst>
            </p:cNvPr>
            <p:cNvSpPr txBox="1">
              <a:spLocks/>
            </p:cNvSpPr>
            <p:nvPr/>
          </p:nvSpPr>
          <p:spPr>
            <a:xfrm>
              <a:off x="4234543" y="3958129"/>
              <a:ext cx="372291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Download .NET </a:t>
              </a:r>
              <a:r>
                <a:rPr lang="en-US" sz="320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9</a:t>
              </a: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br>
                <a:rPr kumimoji="0" lang="en-US" sz="3200" b="0" i="0" u="none" strike="noStrike" kern="1200" cap="none" spc="0" normalizeH="0" baseline="0" noProof="0">
                  <a:ln>
                    <a:noFill/>
                  </a:ln>
                  <a:solidFill>
                    <a:srgbClr val="33333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hlinkClick r:id="rId4"/>
                </a:rPr>
                <a:t>aka.ms/get-dotnet-9</a:t>
              </a:r>
              <a:endParaRPr lang="en-US">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Graphic 120">
              <a:extLst>
                <a:ext uri="{FF2B5EF4-FFF2-40B4-BE49-F238E27FC236}">
                  <a16:creationId xmlns:a16="http://schemas.microsoft.com/office/drawing/2014/main" id="{1CF47033-0A51-B025-47F0-F520FF31E53F}"/>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25267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0.04606 L 0 0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nodeType="withEffect">
                                  <p:stCondLst>
                                    <p:cond delay="0"/>
                                  </p:stCondLst>
                                  <p:childTnLst>
                                    <p:animMotion origin="layout" path="M 0 0.04606 L 0 0 " pathEditMode="relative" rAng="0" ptsTypes="AA">
                                      <p:cBhvr>
                                        <p:cTn id="20" dur="500" fill="hold"/>
                                        <p:tgtEl>
                                          <p:spTgt spid="9"/>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0"/>
                                  </p:stCondLst>
                                  <p:childTnLst>
                                    <p:animMotion origin="layout" path="M 0 0.04606 L 0 0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5" grpId="0"/>
      <p:bldP spid="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EE78-38EB-D916-D788-C806908B1735}"/>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38638742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10303-CEF7-AB67-66A6-9824219B61DD}"/>
              </a:ext>
            </a:extLst>
          </p:cNvPr>
          <p:cNvSpPr>
            <a:spLocks noGrp="1"/>
          </p:cNvSpPr>
          <p:nvPr>
            <p:ph type="title"/>
          </p:nvPr>
        </p:nvSpPr>
        <p:spPr>
          <a:xfrm>
            <a:off x="586740" y="422028"/>
            <a:ext cx="11018520" cy="1231106"/>
          </a:xfrm>
        </p:spPr>
        <p:txBody>
          <a:bodyPr/>
          <a:lstStyle/>
          <a:p>
            <a:r>
              <a:rPr lang="en-US">
                <a:latin typeface="Open Sans"/>
                <a:ea typeface="Open Sans"/>
                <a:cs typeface="Open Sans"/>
              </a:rPr>
              <a:t>ASP.NET Core in </a:t>
            </a:r>
            <a:br>
              <a:rPr lang="en-US">
                <a:latin typeface="Open Sans"/>
                <a:ea typeface="Open Sans"/>
                <a:cs typeface="Open Sans"/>
              </a:rPr>
            </a:br>
            <a:r>
              <a:rPr lang="en-US">
                <a:latin typeface="Open Sans"/>
                <a:ea typeface="Open Sans"/>
                <a:cs typeface="Open Sans"/>
              </a:rPr>
              <a:t>.NET 9</a:t>
            </a:r>
            <a:endParaRPr lang="en-US"/>
          </a:p>
        </p:txBody>
      </p:sp>
      <p:pic>
        <p:nvPicPr>
          <p:cNvPr id="3" name="Picture 2">
            <a:extLst>
              <a:ext uri="{FF2B5EF4-FFF2-40B4-BE49-F238E27FC236}">
                <a16:creationId xmlns:a16="http://schemas.microsoft.com/office/drawing/2014/main" id="{5021A81E-EE4E-49E5-8775-E7D0637AC31A}"/>
              </a:ext>
              <a:ext uri="{C183D7F6-B498-43B3-948B-1728B52AA6E4}">
                <adec:decorative xmlns:adec="http://schemas.microsoft.com/office/drawing/2017/decorative" val="1"/>
              </a:ext>
            </a:extLst>
          </p:cNvPr>
          <p:cNvPicPr>
            <a:picLocks noChangeAspect="1"/>
          </p:cNvPicPr>
          <p:nvPr/>
        </p:nvPicPr>
        <p:blipFill rotWithShape="1">
          <a:blip r:embed="rId3">
            <a:alphaModFix amt="63000"/>
            <a:extLst>
              <a:ext uri="{28A0092B-C50C-407E-A947-70E740481C1C}">
                <a14:useLocalDpi xmlns:a14="http://schemas.microsoft.com/office/drawing/2010/main"/>
              </a:ext>
            </a:extLst>
          </a:blip>
          <a:srcRect/>
          <a:stretch/>
        </p:blipFill>
        <p:spPr>
          <a:xfrm rot="16200000">
            <a:off x="5936866" y="1189605"/>
            <a:ext cx="4881716" cy="6455072"/>
          </a:xfrm>
          <a:prstGeom prst="rect">
            <a:avLst/>
          </a:prstGeom>
          <a:effectLst>
            <a:outerShdw blurRad="942859" dist="38100" dir="2700000" algn="tl" rotWithShape="0">
              <a:schemeClr val="tx2">
                <a:alpha val="28071"/>
              </a:schemeClr>
            </a:outerShdw>
          </a:effectLst>
        </p:spPr>
      </p:pic>
      <p:grpSp>
        <p:nvGrpSpPr>
          <p:cNvPr id="4" name="Group 3">
            <a:extLst>
              <a:ext uri="{FF2B5EF4-FFF2-40B4-BE49-F238E27FC236}">
                <a16:creationId xmlns:a16="http://schemas.microsoft.com/office/drawing/2014/main" id="{C5446528-25BF-37F6-5929-BB5E6FC723A0}"/>
              </a:ext>
              <a:ext uri="{C183D7F6-B498-43B3-948B-1728B52AA6E4}">
                <adec:decorative xmlns:adec="http://schemas.microsoft.com/office/drawing/2017/decorative" val="1"/>
              </a:ext>
            </a:extLst>
          </p:cNvPr>
          <p:cNvGrpSpPr/>
          <p:nvPr/>
        </p:nvGrpSpPr>
        <p:grpSpPr>
          <a:xfrm>
            <a:off x="8318953" y="2150522"/>
            <a:ext cx="3286307" cy="2565008"/>
            <a:chOff x="1647649" y="1459609"/>
            <a:chExt cx="3286307" cy="2565008"/>
          </a:xfrm>
        </p:grpSpPr>
        <p:sp>
          <p:nvSpPr>
            <p:cNvPr id="11" name="TextBox 10">
              <a:extLst>
                <a:ext uri="{FF2B5EF4-FFF2-40B4-BE49-F238E27FC236}">
                  <a16:creationId xmlns:a16="http://schemas.microsoft.com/office/drawing/2014/main" id="{A203EED7-6BAB-97D4-96F1-54FE34B32D6F}"/>
                </a:ext>
              </a:extLst>
            </p:cNvPr>
            <p:cNvSpPr txBox="1"/>
            <p:nvPr/>
          </p:nvSpPr>
          <p:spPr>
            <a:xfrm>
              <a:off x="1647649" y="1459609"/>
              <a:ext cx="3286307" cy="2565008"/>
            </a:xfrm>
            <a:prstGeom prst="roundRect">
              <a:avLst/>
            </a:prstGeom>
            <a:solidFill>
              <a:srgbClr val="FFFFFF"/>
            </a:solidFill>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kumimoji="0" lang="en-US" sz="20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2000">
                  <a:latin typeface="Open Sans Semibold" panose="020B0706030804020204" pitchFamily="34" charset="0"/>
                  <a:ea typeface="Open Sans Semibold" panose="020B0706030804020204" pitchFamily="34" charset="0"/>
                  <a:cs typeface="Open Sans Semibold" panose="020B0706030804020204" pitchFamily="34" charset="0"/>
                </a:rPr>
                <a:t>Cloud native</a:t>
              </a:r>
            </a:p>
            <a:p>
              <a:pPr>
                <a:defRPr/>
              </a:pPr>
              <a:endParaRPr lang="en-US"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Graphic 224">
              <a:extLst>
                <a:ext uri="{FF2B5EF4-FFF2-40B4-BE49-F238E27FC236}">
                  <a16:creationId xmlns:a16="http://schemas.microsoft.com/office/drawing/2014/main" id="{04192AEB-873C-8FC3-8ECD-8B68AF18D7D6}"/>
                </a:ext>
              </a:extLst>
            </p:cNvPr>
            <p:cNvSpPr/>
            <p:nvPr/>
          </p:nvSpPr>
          <p:spPr>
            <a:xfrm>
              <a:off x="2911875" y="1977899"/>
              <a:ext cx="755625" cy="755625"/>
            </a:xfrm>
            <a:custGeom>
              <a:avLst/>
              <a:gdLst>
                <a:gd name="connsiteX0" fmla="*/ 185738 w 381000"/>
                <a:gd name="connsiteY0" fmla="*/ 0 h 381000"/>
                <a:gd name="connsiteX1" fmla="*/ 77850 w 381000"/>
                <a:gd name="connsiteY1" fmla="*/ 90488 h 381000"/>
                <a:gd name="connsiteX2" fmla="*/ 76200 w 381000"/>
                <a:gd name="connsiteY2" fmla="*/ 90488 h 381000"/>
                <a:gd name="connsiteX3" fmla="*/ 0 w 381000"/>
                <a:gd name="connsiteY3" fmla="*/ 166688 h 381000"/>
                <a:gd name="connsiteX4" fmla="*/ 76200 w 381000"/>
                <a:gd name="connsiteY4" fmla="*/ 242888 h 381000"/>
                <a:gd name="connsiteX5" fmla="*/ 213979 w 381000"/>
                <a:gd name="connsiteY5" fmla="*/ 242888 h 381000"/>
                <a:gd name="connsiteX6" fmla="*/ 216341 w 381000"/>
                <a:gd name="connsiteY6" fmla="*/ 236172 h 381000"/>
                <a:gd name="connsiteX7" fmla="*/ 238394 w 381000"/>
                <a:gd name="connsiteY7" fmla="*/ 205639 h 381000"/>
                <a:gd name="connsiteX8" fmla="*/ 262860 w 381000"/>
                <a:gd name="connsiteY8" fmla="*/ 195878 h 381000"/>
                <a:gd name="connsiteX9" fmla="*/ 328613 w 381000"/>
                <a:gd name="connsiteY9" fmla="*/ 152400 h 381000"/>
                <a:gd name="connsiteX10" fmla="*/ 371475 w 381000"/>
                <a:gd name="connsiteY10" fmla="*/ 166682 h 381000"/>
                <a:gd name="connsiteX11" fmla="*/ 295275 w 381000"/>
                <a:gd name="connsiteY11" fmla="*/ 90488 h 381000"/>
                <a:gd name="connsiteX12" fmla="*/ 293625 w 381000"/>
                <a:gd name="connsiteY12" fmla="*/ 90488 h 381000"/>
                <a:gd name="connsiteX13" fmla="*/ 185738 w 381000"/>
                <a:gd name="connsiteY13" fmla="*/ 0 h 381000"/>
                <a:gd name="connsiteX14" fmla="*/ 271463 w 381000"/>
                <a:gd name="connsiteY14" fmla="*/ 242888 h 381000"/>
                <a:gd name="connsiteX15" fmla="*/ 266075 w 381000"/>
                <a:gd name="connsiteY15" fmla="*/ 244394 h 381000"/>
                <a:gd name="connsiteX16" fmla="*/ 261204 w 381000"/>
                <a:gd name="connsiteY16" fmla="*/ 252169 h 381000"/>
                <a:gd name="connsiteX17" fmla="*/ 260916 w 381000"/>
                <a:gd name="connsiteY17" fmla="*/ 252955 h 381000"/>
                <a:gd name="connsiteX18" fmla="*/ 249605 w 381000"/>
                <a:gd name="connsiteY18" fmla="*/ 292787 h 381000"/>
                <a:gd name="connsiteX19" fmla="*/ 244589 w 381000"/>
                <a:gd name="connsiteY19" fmla="*/ 313445 h 381000"/>
                <a:gd name="connsiteX20" fmla="*/ 243076 w 381000"/>
                <a:gd name="connsiteY20" fmla="*/ 319897 h 381000"/>
                <a:gd name="connsiteX21" fmla="*/ 242668 w 381000"/>
                <a:gd name="connsiteY21" fmla="*/ 321665 h 381000"/>
                <a:gd name="connsiteX22" fmla="*/ 242529 w 381000"/>
                <a:gd name="connsiteY22" fmla="*/ 322263 h 381000"/>
                <a:gd name="connsiteX23" fmla="*/ 242154 w 381000"/>
                <a:gd name="connsiteY23" fmla="*/ 323606 h 381000"/>
                <a:gd name="connsiteX24" fmla="*/ 226785 w 381000"/>
                <a:gd name="connsiteY24" fmla="*/ 345596 h 381000"/>
                <a:gd name="connsiteX25" fmla="*/ 204788 w 381000"/>
                <a:gd name="connsiteY25" fmla="*/ 352425 h 381000"/>
                <a:gd name="connsiteX26" fmla="*/ 184787 w 381000"/>
                <a:gd name="connsiteY26" fmla="*/ 352425 h 381000"/>
                <a:gd name="connsiteX27" fmla="*/ 138113 w 381000"/>
                <a:gd name="connsiteY27" fmla="*/ 381000 h 381000"/>
                <a:gd name="connsiteX28" fmla="*/ 85725 w 381000"/>
                <a:gd name="connsiteY28" fmla="*/ 328613 h 381000"/>
                <a:gd name="connsiteX29" fmla="*/ 138113 w 381000"/>
                <a:gd name="connsiteY29" fmla="*/ 276225 h 381000"/>
                <a:gd name="connsiteX30" fmla="*/ 190287 w 381000"/>
                <a:gd name="connsiteY30" fmla="*/ 323850 h 381000"/>
                <a:gd name="connsiteX31" fmla="*/ 204788 w 381000"/>
                <a:gd name="connsiteY31" fmla="*/ 323850 h 381000"/>
                <a:gd name="connsiteX32" fmla="*/ 210175 w 381000"/>
                <a:gd name="connsiteY32" fmla="*/ 322343 h 381000"/>
                <a:gd name="connsiteX33" fmla="*/ 214844 w 381000"/>
                <a:gd name="connsiteY33" fmla="*/ 315156 h 381000"/>
                <a:gd name="connsiteX34" fmla="*/ 215240 w 381000"/>
                <a:gd name="connsiteY34" fmla="*/ 313439 h 381000"/>
                <a:gd name="connsiteX35" fmla="*/ 216779 w 381000"/>
                <a:gd name="connsiteY35" fmla="*/ 306871 h 381000"/>
                <a:gd name="connsiteX36" fmla="*/ 221883 w 381000"/>
                <a:gd name="connsiteY36" fmla="*/ 285857 h 381000"/>
                <a:gd name="connsiteX37" fmla="*/ 234170 w 381000"/>
                <a:gd name="connsiteY37" fmla="*/ 242888 h 381000"/>
                <a:gd name="connsiteX38" fmla="*/ 234231 w 381000"/>
                <a:gd name="connsiteY38" fmla="*/ 242733 h 381000"/>
                <a:gd name="connsiteX39" fmla="*/ 249465 w 381000"/>
                <a:gd name="connsiteY39" fmla="*/ 221140 h 381000"/>
                <a:gd name="connsiteX40" fmla="*/ 271463 w 381000"/>
                <a:gd name="connsiteY40" fmla="*/ 214313 h 381000"/>
                <a:gd name="connsiteX41" fmla="*/ 277088 w 381000"/>
                <a:gd name="connsiteY41" fmla="*/ 214313 h 381000"/>
                <a:gd name="connsiteX42" fmla="*/ 328613 w 381000"/>
                <a:gd name="connsiteY42" fmla="*/ 171450 h 381000"/>
                <a:gd name="connsiteX43" fmla="*/ 368048 w 381000"/>
                <a:gd name="connsiteY43" fmla="*/ 189351 h 381000"/>
                <a:gd name="connsiteX44" fmla="*/ 381000 w 381000"/>
                <a:gd name="connsiteY44" fmla="*/ 223838 h 381000"/>
                <a:gd name="connsiteX45" fmla="*/ 328613 w 381000"/>
                <a:gd name="connsiteY45" fmla="*/ 276225 h 381000"/>
                <a:gd name="connsiteX46" fmla="*/ 279797 w 381000"/>
                <a:gd name="connsiteY46" fmla="*/ 242888 h 381000"/>
                <a:gd name="connsiteX47" fmla="*/ 271463 w 381000"/>
                <a:gd name="connsiteY47" fmla="*/ 242888 h 381000"/>
                <a:gd name="connsiteX48" fmla="*/ 312125 w 381000"/>
                <a:gd name="connsiteY48" fmla="*/ 241019 h 381000"/>
                <a:gd name="connsiteX49" fmla="*/ 328613 w 381000"/>
                <a:gd name="connsiteY49" fmla="*/ 247650 h 381000"/>
                <a:gd name="connsiteX50" fmla="*/ 352425 w 381000"/>
                <a:gd name="connsiteY50" fmla="*/ 223838 h 381000"/>
                <a:gd name="connsiteX51" fmla="*/ 328613 w 381000"/>
                <a:gd name="connsiteY51" fmla="*/ 200025 h 381000"/>
                <a:gd name="connsiteX52" fmla="*/ 304907 w 381000"/>
                <a:gd name="connsiteY52" fmla="*/ 221565 h 381000"/>
                <a:gd name="connsiteX53" fmla="*/ 304800 w 381000"/>
                <a:gd name="connsiteY53" fmla="*/ 223838 h 381000"/>
                <a:gd name="connsiteX54" fmla="*/ 312125 w 381000"/>
                <a:gd name="connsiteY54" fmla="*/ 241019 h 381000"/>
                <a:gd name="connsiteX55" fmla="*/ 138113 w 381000"/>
                <a:gd name="connsiteY55" fmla="*/ 352425 h 381000"/>
                <a:gd name="connsiteX56" fmla="*/ 161925 w 381000"/>
                <a:gd name="connsiteY56" fmla="*/ 328613 h 381000"/>
                <a:gd name="connsiteX57" fmla="*/ 138113 w 381000"/>
                <a:gd name="connsiteY57" fmla="*/ 304800 h 381000"/>
                <a:gd name="connsiteX58" fmla="*/ 114300 w 381000"/>
                <a:gd name="connsiteY58" fmla="*/ 328613 h 381000"/>
                <a:gd name="connsiteX59" fmla="*/ 138113 w 381000"/>
                <a:gd name="connsiteY59" fmla="*/ 35242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185738" y="0"/>
                  </a:moveTo>
                  <a:cubicBezTo>
                    <a:pt x="131913" y="0"/>
                    <a:pt x="86886" y="38915"/>
                    <a:pt x="77850" y="90488"/>
                  </a:cubicBezTo>
                  <a:lnTo>
                    <a:pt x="76200" y="90488"/>
                  </a:lnTo>
                  <a:cubicBezTo>
                    <a:pt x="34116" y="90488"/>
                    <a:pt x="0" y="124603"/>
                    <a:pt x="0" y="166688"/>
                  </a:cubicBezTo>
                  <a:cubicBezTo>
                    <a:pt x="0" y="208771"/>
                    <a:pt x="34116" y="242888"/>
                    <a:pt x="76200" y="242888"/>
                  </a:cubicBezTo>
                  <a:lnTo>
                    <a:pt x="213979" y="242888"/>
                  </a:lnTo>
                  <a:cubicBezTo>
                    <a:pt x="214791" y="240403"/>
                    <a:pt x="215583" y="238136"/>
                    <a:pt x="216341" y="236172"/>
                  </a:cubicBezTo>
                  <a:cubicBezTo>
                    <a:pt x="220572" y="224003"/>
                    <a:pt x="227762" y="213234"/>
                    <a:pt x="238394" y="205639"/>
                  </a:cubicBezTo>
                  <a:cubicBezTo>
                    <a:pt x="246322" y="199975"/>
                    <a:pt x="254815" y="197044"/>
                    <a:pt x="262860" y="195878"/>
                  </a:cubicBezTo>
                  <a:cubicBezTo>
                    <a:pt x="273741" y="170318"/>
                    <a:pt x="299070" y="152400"/>
                    <a:pt x="328613" y="152400"/>
                  </a:cubicBezTo>
                  <a:cubicBezTo>
                    <a:pt x="344695" y="152400"/>
                    <a:pt x="359536" y="157715"/>
                    <a:pt x="371475" y="166682"/>
                  </a:cubicBezTo>
                  <a:cubicBezTo>
                    <a:pt x="371473" y="124601"/>
                    <a:pt x="337356" y="90488"/>
                    <a:pt x="295275" y="90488"/>
                  </a:cubicBezTo>
                  <a:lnTo>
                    <a:pt x="293625" y="90488"/>
                  </a:lnTo>
                  <a:cubicBezTo>
                    <a:pt x="284588" y="38915"/>
                    <a:pt x="239561" y="0"/>
                    <a:pt x="185738" y="0"/>
                  </a:cubicBezTo>
                  <a:close/>
                  <a:moveTo>
                    <a:pt x="271463" y="242888"/>
                  </a:moveTo>
                  <a:cubicBezTo>
                    <a:pt x="269102" y="242888"/>
                    <a:pt x="267390" y="243455"/>
                    <a:pt x="266075" y="244394"/>
                  </a:cubicBezTo>
                  <a:cubicBezTo>
                    <a:pt x="264793" y="245309"/>
                    <a:pt x="262812" y="247345"/>
                    <a:pt x="261204" y="252169"/>
                  </a:cubicBezTo>
                  <a:cubicBezTo>
                    <a:pt x="261116" y="252433"/>
                    <a:pt x="261019" y="252696"/>
                    <a:pt x="260916" y="252955"/>
                  </a:cubicBezTo>
                  <a:cubicBezTo>
                    <a:pt x="258179" y="259796"/>
                    <a:pt x="253655" y="276587"/>
                    <a:pt x="249605" y="292787"/>
                  </a:cubicBezTo>
                  <a:cubicBezTo>
                    <a:pt x="247639" y="300647"/>
                    <a:pt x="245869" y="308027"/>
                    <a:pt x="244589" y="313445"/>
                  </a:cubicBezTo>
                  <a:cubicBezTo>
                    <a:pt x="243949" y="316152"/>
                    <a:pt x="243432" y="318364"/>
                    <a:pt x="243076" y="319897"/>
                  </a:cubicBezTo>
                  <a:lnTo>
                    <a:pt x="242668" y="321665"/>
                  </a:lnTo>
                  <a:lnTo>
                    <a:pt x="242529" y="322263"/>
                  </a:lnTo>
                  <a:cubicBezTo>
                    <a:pt x="242426" y="322715"/>
                    <a:pt x="242301" y="323168"/>
                    <a:pt x="242154" y="323606"/>
                  </a:cubicBezTo>
                  <a:cubicBezTo>
                    <a:pt x="238999" y="333070"/>
                    <a:pt x="233837" y="340559"/>
                    <a:pt x="226785" y="345596"/>
                  </a:cubicBezTo>
                  <a:cubicBezTo>
                    <a:pt x="219765" y="350611"/>
                    <a:pt x="211952" y="352425"/>
                    <a:pt x="204788" y="352425"/>
                  </a:cubicBezTo>
                  <a:lnTo>
                    <a:pt x="184787" y="352425"/>
                  </a:lnTo>
                  <a:cubicBezTo>
                    <a:pt x="176117" y="369387"/>
                    <a:pt x="158471" y="381000"/>
                    <a:pt x="138113" y="381000"/>
                  </a:cubicBezTo>
                  <a:cubicBezTo>
                    <a:pt x="109180" y="381000"/>
                    <a:pt x="85725" y="357546"/>
                    <a:pt x="85725" y="328613"/>
                  </a:cubicBezTo>
                  <a:cubicBezTo>
                    <a:pt x="85725" y="299679"/>
                    <a:pt x="109180" y="276225"/>
                    <a:pt x="138113" y="276225"/>
                  </a:cubicBezTo>
                  <a:cubicBezTo>
                    <a:pt x="165440" y="276225"/>
                    <a:pt x="187881" y="297150"/>
                    <a:pt x="190287" y="323850"/>
                  </a:cubicBezTo>
                  <a:lnTo>
                    <a:pt x="204788" y="323850"/>
                  </a:lnTo>
                  <a:cubicBezTo>
                    <a:pt x="207148" y="323850"/>
                    <a:pt x="208860" y="323282"/>
                    <a:pt x="210175" y="322343"/>
                  </a:cubicBezTo>
                  <a:cubicBezTo>
                    <a:pt x="211404" y="321467"/>
                    <a:pt x="213274" y="319560"/>
                    <a:pt x="214844" y="315156"/>
                  </a:cubicBezTo>
                  <a:lnTo>
                    <a:pt x="215240" y="313439"/>
                  </a:lnTo>
                  <a:cubicBezTo>
                    <a:pt x="215604" y="311873"/>
                    <a:pt x="216130" y="309622"/>
                    <a:pt x="216779" y="306871"/>
                  </a:cubicBezTo>
                  <a:cubicBezTo>
                    <a:pt x="218079" y="301375"/>
                    <a:pt x="219879" y="293871"/>
                    <a:pt x="221883" y="285857"/>
                  </a:cubicBezTo>
                  <a:cubicBezTo>
                    <a:pt x="225695" y="270611"/>
                    <a:pt x="230574" y="252121"/>
                    <a:pt x="234170" y="242888"/>
                  </a:cubicBezTo>
                  <a:cubicBezTo>
                    <a:pt x="234189" y="242838"/>
                    <a:pt x="234210" y="242783"/>
                    <a:pt x="234231" y="242733"/>
                  </a:cubicBezTo>
                  <a:cubicBezTo>
                    <a:pt x="237397" y="233456"/>
                    <a:pt x="242512" y="226108"/>
                    <a:pt x="249465" y="221140"/>
                  </a:cubicBezTo>
                  <a:cubicBezTo>
                    <a:pt x="256485" y="216126"/>
                    <a:pt x="264298" y="214313"/>
                    <a:pt x="271463" y="214313"/>
                  </a:cubicBezTo>
                  <a:lnTo>
                    <a:pt x="277088" y="214313"/>
                  </a:lnTo>
                  <a:cubicBezTo>
                    <a:pt x="281569" y="189927"/>
                    <a:pt x="302933" y="171450"/>
                    <a:pt x="328613" y="171450"/>
                  </a:cubicBezTo>
                  <a:cubicBezTo>
                    <a:pt x="344338" y="171450"/>
                    <a:pt x="358445" y="178378"/>
                    <a:pt x="368048" y="189351"/>
                  </a:cubicBezTo>
                  <a:cubicBezTo>
                    <a:pt x="376114" y="198564"/>
                    <a:pt x="381000" y="210630"/>
                    <a:pt x="381000" y="223838"/>
                  </a:cubicBezTo>
                  <a:cubicBezTo>
                    <a:pt x="381000" y="252771"/>
                    <a:pt x="357546" y="276225"/>
                    <a:pt x="328613" y="276225"/>
                  </a:cubicBezTo>
                  <a:cubicBezTo>
                    <a:pt x="306400" y="276225"/>
                    <a:pt x="287417" y="262400"/>
                    <a:pt x="279797" y="242888"/>
                  </a:cubicBezTo>
                  <a:lnTo>
                    <a:pt x="271463" y="242888"/>
                  </a:lnTo>
                  <a:close/>
                  <a:moveTo>
                    <a:pt x="312125" y="241019"/>
                  </a:moveTo>
                  <a:cubicBezTo>
                    <a:pt x="316403" y="245126"/>
                    <a:pt x="322214" y="247650"/>
                    <a:pt x="328613" y="247650"/>
                  </a:cubicBezTo>
                  <a:cubicBezTo>
                    <a:pt x="341765" y="247650"/>
                    <a:pt x="352425" y="236990"/>
                    <a:pt x="352425" y="223838"/>
                  </a:cubicBezTo>
                  <a:cubicBezTo>
                    <a:pt x="352425" y="210685"/>
                    <a:pt x="341765" y="200025"/>
                    <a:pt x="328613" y="200025"/>
                  </a:cubicBezTo>
                  <a:cubicBezTo>
                    <a:pt x="316228" y="200025"/>
                    <a:pt x="306052" y="209480"/>
                    <a:pt x="304907" y="221565"/>
                  </a:cubicBezTo>
                  <a:cubicBezTo>
                    <a:pt x="304836" y="222314"/>
                    <a:pt x="304800" y="223072"/>
                    <a:pt x="304800" y="223838"/>
                  </a:cubicBezTo>
                  <a:cubicBezTo>
                    <a:pt x="304800" y="230589"/>
                    <a:pt x="307610" y="236685"/>
                    <a:pt x="312125" y="241019"/>
                  </a:cubicBezTo>
                  <a:close/>
                  <a:moveTo>
                    <a:pt x="138113" y="352425"/>
                  </a:moveTo>
                  <a:cubicBezTo>
                    <a:pt x="151264" y="352425"/>
                    <a:pt x="161925" y="341765"/>
                    <a:pt x="161925" y="328613"/>
                  </a:cubicBezTo>
                  <a:cubicBezTo>
                    <a:pt x="161925" y="315460"/>
                    <a:pt x="151264" y="304800"/>
                    <a:pt x="138113" y="304800"/>
                  </a:cubicBezTo>
                  <a:cubicBezTo>
                    <a:pt x="124961" y="304800"/>
                    <a:pt x="114300" y="315460"/>
                    <a:pt x="114300" y="328613"/>
                  </a:cubicBezTo>
                  <a:cubicBezTo>
                    <a:pt x="114300" y="341765"/>
                    <a:pt x="124961" y="352425"/>
                    <a:pt x="138113" y="352425"/>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sz="20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3" name="Group 12">
            <a:extLst>
              <a:ext uri="{FF2B5EF4-FFF2-40B4-BE49-F238E27FC236}">
                <a16:creationId xmlns:a16="http://schemas.microsoft.com/office/drawing/2014/main" id="{041D67F0-1F20-C51D-4D8C-269F551C0652}"/>
              </a:ext>
              <a:ext uri="{C183D7F6-B498-43B3-948B-1728B52AA6E4}">
                <adec:decorative xmlns:adec="http://schemas.microsoft.com/office/drawing/2017/decorative" val="1"/>
              </a:ext>
            </a:extLst>
          </p:cNvPr>
          <p:cNvGrpSpPr/>
          <p:nvPr/>
        </p:nvGrpSpPr>
        <p:grpSpPr>
          <a:xfrm>
            <a:off x="4452846" y="2147644"/>
            <a:ext cx="3292502" cy="2558813"/>
            <a:chOff x="1647649" y="3909704"/>
            <a:chExt cx="3292502" cy="2558813"/>
          </a:xfrm>
        </p:grpSpPr>
        <p:sp>
          <p:nvSpPr>
            <p:cNvPr id="18" name="TextBox 17">
              <a:extLst>
                <a:ext uri="{FF2B5EF4-FFF2-40B4-BE49-F238E27FC236}">
                  <a16:creationId xmlns:a16="http://schemas.microsoft.com/office/drawing/2014/main" id="{8396EB7D-DFF0-68D4-F0E5-7ECED3603B3C}"/>
                </a:ext>
              </a:extLst>
            </p:cNvPr>
            <p:cNvSpPr txBox="1"/>
            <p:nvPr/>
          </p:nvSpPr>
          <p:spPr>
            <a:xfrm>
              <a:off x="1647649" y="3909704"/>
              <a:ext cx="3292502" cy="2558813"/>
            </a:xfrm>
            <a:prstGeom prst="roundRect">
              <a:avLst/>
            </a:prstGeom>
            <a:solidFill>
              <a:srgbClr val="FFFFFF"/>
            </a:solidFill>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a:ea typeface="Open Sans SemiBold"/>
                  <a:cs typeface="Open Sans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000">
                  <a:latin typeface="Open Sans Semibold"/>
                  <a:ea typeface="Open Sans Semibold"/>
                  <a:cs typeface="Open Sans Semibold"/>
                </a:rPr>
                <a:t>Developer </a:t>
              </a:r>
              <a:endParaRPr lang="en-US">
                <a:latin typeface="Open Sans Semibold"/>
                <a:ea typeface="Open Sans Semibold"/>
                <a:cs typeface="Open Sans Semibold"/>
              </a:endParaRPr>
            </a:p>
            <a:p>
              <a:r>
                <a:rPr lang="en-US" sz="2000">
                  <a:latin typeface="Open Sans Semibold"/>
                  <a:ea typeface="Open Sans Semibold"/>
                  <a:cs typeface="Open Sans Semibold"/>
                </a:rPr>
                <a:t>experience</a:t>
              </a:r>
              <a:endParaRPr lang="en-US">
                <a:latin typeface="Open Sans Semibold"/>
                <a:ea typeface="Open Sans Semibold"/>
                <a:cs typeface="Open Sans Semibold"/>
              </a:endParaRPr>
            </a:p>
          </p:txBody>
        </p:sp>
        <p:sp>
          <p:nvSpPr>
            <p:cNvPr id="19" name="Graphic 260">
              <a:extLst>
                <a:ext uri="{FF2B5EF4-FFF2-40B4-BE49-F238E27FC236}">
                  <a16:creationId xmlns:a16="http://schemas.microsoft.com/office/drawing/2014/main" id="{22FA1D70-01F2-9A20-E560-5385372073DC}"/>
                </a:ext>
              </a:extLst>
            </p:cNvPr>
            <p:cNvSpPr/>
            <p:nvPr/>
          </p:nvSpPr>
          <p:spPr>
            <a:xfrm>
              <a:off x="2926987" y="4341263"/>
              <a:ext cx="725400" cy="725400"/>
            </a:xfrm>
            <a:custGeom>
              <a:avLst/>
              <a:gdLst>
                <a:gd name="connsiteX0" fmla="*/ 0 w 365760"/>
                <a:gd name="connsiteY0" fmla="*/ 182880 h 365760"/>
                <a:gd name="connsiteX1" fmla="*/ 182880 w 365760"/>
                <a:gd name="connsiteY1" fmla="*/ 0 h 365760"/>
                <a:gd name="connsiteX2" fmla="*/ 365760 w 365760"/>
                <a:gd name="connsiteY2" fmla="*/ 182880 h 365760"/>
                <a:gd name="connsiteX3" fmla="*/ 182880 w 365760"/>
                <a:gd name="connsiteY3" fmla="*/ 365760 h 365760"/>
                <a:gd name="connsiteX4" fmla="*/ 0 w 365760"/>
                <a:gd name="connsiteY4" fmla="*/ 182880 h 365760"/>
                <a:gd name="connsiteX5" fmla="*/ 227642 w 365760"/>
                <a:gd name="connsiteY5" fmla="*/ 96021 h 365760"/>
                <a:gd name="connsiteX6" fmla="*/ 221751 w 365760"/>
                <a:gd name="connsiteY6" fmla="*/ 80968 h 365760"/>
                <a:gd name="connsiteX7" fmla="*/ 206698 w 365760"/>
                <a:gd name="connsiteY7" fmla="*/ 86859 h 365760"/>
                <a:gd name="connsiteX8" fmla="*/ 126688 w 365760"/>
                <a:gd name="connsiteY8" fmla="*/ 269739 h 365760"/>
                <a:gd name="connsiteX9" fmla="*/ 132579 w 365760"/>
                <a:gd name="connsiteY9" fmla="*/ 284792 h 365760"/>
                <a:gd name="connsiteX10" fmla="*/ 147632 w 365760"/>
                <a:gd name="connsiteY10" fmla="*/ 278901 h 365760"/>
                <a:gd name="connsiteX11" fmla="*/ 227642 w 365760"/>
                <a:gd name="connsiteY11" fmla="*/ 96021 h 365760"/>
                <a:gd name="connsiteX12" fmla="*/ 110952 w 365760"/>
                <a:gd name="connsiteY12" fmla="*/ 129078 h 365760"/>
                <a:gd name="connsiteX13" fmla="*/ 94788 w 365760"/>
                <a:gd name="connsiteY13" fmla="*/ 129078 h 365760"/>
                <a:gd name="connsiteX14" fmla="*/ 49068 w 365760"/>
                <a:gd name="connsiteY14" fmla="*/ 174798 h 365760"/>
                <a:gd name="connsiteX15" fmla="*/ 49068 w 365760"/>
                <a:gd name="connsiteY15" fmla="*/ 190963 h 365760"/>
                <a:gd name="connsiteX16" fmla="*/ 94788 w 365760"/>
                <a:gd name="connsiteY16" fmla="*/ 236683 h 365760"/>
                <a:gd name="connsiteX17" fmla="*/ 110952 w 365760"/>
                <a:gd name="connsiteY17" fmla="*/ 236683 h 365760"/>
                <a:gd name="connsiteX18" fmla="*/ 110952 w 365760"/>
                <a:gd name="connsiteY18" fmla="*/ 220517 h 365760"/>
                <a:gd name="connsiteX19" fmla="*/ 73315 w 365760"/>
                <a:gd name="connsiteY19" fmla="*/ 182880 h 365760"/>
                <a:gd name="connsiteX20" fmla="*/ 110952 w 365760"/>
                <a:gd name="connsiteY20" fmla="*/ 145242 h 365760"/>
                <a:gd name="connsiteX21" fmla="*/ 110952 w 365760"/>
                <a:gd name="connsiteY21" fmla="*/ 129078 h 365760"/>
                <a:gd name="connsiteX22" fmla="*/ 254807 w 365760"/>
                <a:gd name="connsiteY22" fmla="*/ 145242 h 365760"/>
                <a:gd name="connsiteX23" fmla="*/ 292446 w 365760"/>
                <a:gd name="connsiteY23" fmla="*/ 182880 h 365760"/>
                <a:gd name="connsiteX24" fmla="*/ 254807 w 365760"/>
                <a:gd name="connsiteY24" fmla="*/ 220517 h 365760"/>
                <a:gd name="connsiteX25" fmla="*/ 254807 w 365760"/>
                <a:gd name="connsiteY25" fmla="*/ 236683 h 365760"/>
                <a:gd name="connsiteX26" fmla="*/ 270973 w 365760"/>
                <a:gd name="connsiteY26" fmla="*/ 236683 h 365760"/>
                <a:gd name="connsiteX27" fmla="*/ 316693 w 365760"/>
                <a:gd name="connsiteY27" fmla="*/ 190963 h 365760"/>
                <a:gd name="connsiteX28" fmla="*/ 316693 w 365760"/>
                <a:gd name="connsiteY28" fmla="*/ 174798 h 365760"/>
                <a:gd name="connsiteX29" fmla="*/ 270973 w 365760"/>
                <a:gd name="connsiteY29" fmla="*/ 129078 h 365760"/>
                <a:gd name="connsiteX30" fmla="*/ 254807 w 365760"/>
                <a:gd name="connsiteY30" fmla="*/ 129078 h 365760"/>
                <a:gd name="connsiteX31" fmla="*/ 254807 w 365760"/>
                <a:gd name="connsiteY31" fmla="*/ 145242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5760" h="365760">
                  <a:moveTo>
                    <a:pt x="0" y="182880"/>
                  </a:moveTo>
                  <a:cubicBezTo>
                    <a:pt x="0" y="81878"/>
                    <a:pt x="81878" y="0"/>
                    <a:pt x="182880" y="0"/>
                  </a:cubicBezTo>
                  <a:cubicBezTo>
                    <a:pt x="283882" y="0"/>
                    <a:pt x="365760" y="81878"/>
                    <a:pt x="365760" y="182880"/>
                  </a:cubicBezTo>
                  <a:cubicBezTo>
                    <a:pt x="365760" y="283882"/>
                    <a:pt x="283882" y="365760"/>
                    <a:pt x="182880" y="365760"/>
                  </a:cubicBezTo>
                  <a:cubicBezTo>
                    <a:pt x="81878" y="365760"/>
                    <a:pt x="0" y="283882"/>
                    <a:pt x="0" y="182880"/>
                  </a:cubicBezTo>
                  <a:close/>
                  <a:moveTo>
                    <a:pt x="227642" y="96021"/>
                  </a:moveTo>
                  <a:cubicBezTo>
                    <a:pt x="230173" y="90238"/>
                    <a:pt x="227535" y="83498"/>
                    <a:pt x="221751" y="80968"/>
                  </a:cubicBezTo>
                  <a:cubicBezTo>
                    <a:pt x="215968" y="78438"/>
                    <a:pt x="209228" y="81075"/>
                    <a:pt x="206698" y="86859"/>
                  </a:cubicBezTo>
                  <a:lnTo>
                    <a:pt x="126688" y="269739"/>
                  </a:lnTo>
                  <a:cubicBezTo>
                    <a:pt x="124158" y="275522"/>
                    <a:pt x="126795" y="282262"/>
                    <a:pt x="132579" y="284792"/>
                  </a:cubicBezTo>
                  <a:cubicBezTo>
                    <a:pt x="138362" y="287323"/>
                    <a:pt x="145102" y="284685"/>
                    <a:pt x="147632" y="278901"/>
                  </a:cubicBezTo>
                  <a:lnTo>
                    <a:pt x="227642" y="96021"/>
                  </a:lnTo>
                  <a:close/>
                  <a:moveTo>
                    <a:pt x="110952" y="129078"/>
                  </a:moveTo>
                  <a:cubicBezTo>
                    <a:pt x="106489" y="124614"/>
                    <a:pt x="99251" y="124614"/>
                    <a:pt x="94788" y="129078"/>
                  </a:cubicBezTo>
                  <a:lnTo>
                    <a:pt x="49068" y="174798"/>
                  </a:lnTo>
                  <a:cubicBezTo>
                    <a:pt x="44604" y="179262"/>
                    <a:pt x="44604" y="186499"/>
                    <a:pt x="49068" y="190963"/>
                  </a:cubicBezTo>
                  <a:lnTo>
                    <a:pt x="94788" y="236683"/>
                  </a:lnTo>
                  <a:cubicBezTo>
                    <a:pt x="99251" y="241146"/>
                    <a:pt x="106489" y="241146"/>
                    <a:pt x="110952" y="236683"/>
                  </a:cubicBezTo>
                  <a:cubicBezTo>
                    <a:pt x="115416" y="232219"/>
                    <a:pt x="115416" y="224981"/>
                    <a:pt x="110952" y="220517"/>
                  </a:cubicBezTo>
                  <a:lnTo>
                    <a:pt x="73315" y="182880"/>
                  </a:lnTo>
                  <a:lnTo>
                    <a:pt x="110952" y="145242"/>
                  </a:lnTo>
                  <a:cubicBezTo>
                    <a:pt x="115416" y="140779"/>
                    <a:pt x="115416" y="133542"/>
                    <a:pt x="110952" y="129078"/>
                  </a:cubicBezTo>
                  <a:close/>
                  <a:moveTo>
                    <a:pt x="254807" y="145242"/>
                  </a:moveTo>
                  <a:lnTo>
                    <a:pt x="292446" y="182880"/>
                  </a:lnTo>
                  <a:lnTo>
                    <a:pt x="254807" y="220517"/>
                  </a:lnTo>
                  <a:cubicBezTo>
                    <a:pt x="250344" y="224981"/>
                    <a:pt x="250344" y="232219"/>
                    <a:pt x="254807" y="236683"/>
                  </a:cubicBezTo>
                  <a:cubicBezTo>
                    <a:pt x="259271" y="241146"/>
                    <a:pt x="266509" y="241146"/>
                    <a:pt x="270973" y="236683"/>
                  </a:cubicBezTo>
                  <a:lnTo>
                    <a:pt x="316693" y="190963"/>
                  </a:lnTo>
                  <a:cubicBezTo>
                    <a:pt x="321156" y="186499"/>
                    <a:pt x="321156" y="179262"/>
                    <a:pt x="316693" y="174798"/>
                  </a:cubicBezTo>
                  <a:lnTo>
                    <a:pt x="270973" y="129078"/>
                  </a:lnTo>
                  <a:cubicBezTo>
                    <a:pt x="266509" y="124614"/>
                    <a:pt x="259271" y="124614"/>
                    <a:pt x="254807" y="129078"/>
                  </a:cubicBezTo>
                  <a:cubicBezTo>
                    <a:pt x="250344" y="133542"/>
                    <a:pt x="250344" y="140779"/>
                    <a:pt x="254807" y="145242"/>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sz="20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0" name="Group 19">
            <a:extLst>
              <a:ext uri="{FF2B5EF4-FFF2-40B4-BE49-F238E27FC236}">
                <a16:creationId xmlns:a16="http://schemas.microsoft.com/office/drawing/2014/main" id="{11480114-0995-23A6-8DCC-58A32B9D6E38}"/>
              </a:ext>
              <a:ext uri="{C183D7F6-B498-43B3-948B-1728B52AA6E4}">
                <adec:decorative xmlns:adec="http://schemas.microsoft.com/office/drawing/2017/decorative" val="1"/>
              </a:ext>
            </a:extLst>
          </p:cNvPr>
          <p:cNvGrpSpPr/>
          <p:nvPr/>
        </p:nvGrpSpPr>
        <p:grpSpPr>
          <a:xfrm>
            <a:off x="586740" y="2147644"/>
            <a:ext cx="3292502" cy="2558813"/>
            <a:chOff x="6343397" y="3909704"/>
            <a:chExt cx="3292502" cy="2558813"/>
          </a:xfrm>
        </p:grpSpPr>
        <p:sp>
          <p:nvSpPr>
            <p:cNvPr id="21" name="TextBox 20">
              <a:extLst>
                <a:ext uri="{FF2B5EF4-FFF2-40B4-BE49-F238E27FC236}">
                  <a16:creationId xmlns:a16="http://schemas.microsoft.com/office/drawing/2014/main" id="{AEC3FD5A-5392-6C96-787B-7B852FE9A08F}"/>
                </a:ext>
              </a:extLst>
            </p:cNvPr>
            <p:cNvSpPr txBox="1"/>
            <p:nvPr/>
          </p:nvSpPr>
          <p:spPr>
            <a:xfrm>
              <a:off x="6343397" y="3909704"/>
              <a:ext cx="3292502" cy="2558813"/>
            </a:xfrm>
            <a:prstGeom prst="roundRect">
              <a:avLst/>
            </a:prstGeom>
            <a:solidFill>
              <a:srgbClr val="FFFFFF"/>
            </a:solidFill>
            <a:effectLst/>
          </p:spPr>
          <p:txBody>
            <a:bodyPr wrap="square" lIns="0" tIns="0" rIns="0" bIns="274320" anchor="b"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0" i="0" u="none" strike="noStrike" kern="0" cap="none" spc="0" normalizeH="0" baseline="0">
                  <a:ln w="3175">
                    <a:noFill/>
                  </a:ln>
                  <a:solidFill>
                    <a:srgbClr val="3A20A0"/>
                  </a:solidFill>
                  <a:effectLst/>
                  <a:uLnTx/>
                  <a:uFillTx/>
                  <a:latin typeface="Open Sans SemiBold"/>
                  <a:ea typeface="Open Sans SemiBold"/>
                  <a:cs typeface="Open Sans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2000">
                  <a:latin typeface="Open Sans Semibold"/>
                  <a:ea typeface="Open Sans Semibold"/>
                  <a:cs typeface="Open Sans Semibold"/>
                </a:rPr>
                <a:t>Quality &amp; </a:t>
              </a:r>
              <a:endParaRPr lang="en-US" sz="2000">
                <a:latin typeface="Open Sans Semibold" panose="020B0706030804020204" pitchFamily="34" charset="0"/>
                <a:ea typeface="Open Sans Semibold" panose="020B0706030804020204" pitchFamily="34" charset="0"/>
                <a:cs typeface="Open Sans Semibold" panose="020B0706030804020204" pitchFamily="34" charset="0"/>
              </a:endParaRPr>
            </a:p>
            <a:p>
              <a:r>
                <a:rPr lang="en-US" sz="2000">
                  <a:latin typeface="Open Sans Semibold"/>
                  <a:ea typeface="Open Sans Semibold"/>
                  <a:cs typeface="Open Sans Semibold"/>
                </a:rPr>
                <a:t>fundamentals</a:t>
              </a:r>
              <a:endParaRPr lang="en-US" sz="20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2" name="Graphic 6" descr="Icon of a speed dial in red-magenta radial gradient">
              <a:extLst>
                <a:ext uri="{FF2B5EF4-FFF2-40B4-BE49-F238E27FC236}">
                  <a16:creationId xmlns:a16="http://schemas.microsoft.com/office/drawing/2014/main" id="{BAD75EEA-9806-887C-5439-6CD05A2E4671}"/>
                </a:ext>
              </a:extLst>
            </p:cNvPr>
            <p:cNvSpPr>
              <a:spLocks noChangeAspect="1"/>
            </p:cNvSpPr>
            <p:nvPr/>
          </p:nvSpPr>
          <p:spPr>
            <a:xfrm>
              <a:off x="7614343" y="4316483"/>
              <a:ext cx="711588" cy="725400"/>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 name="connsiteX5" fmla="*/ 132198 w 190500"/>
                <a:gd name="connsiteY5" fmla="*/ 44456 h 190500"/>
                <a:gd name="connsiteX6" fmla="*/ 139764 w 190500"/>
                <a:gd name="connsiteY6" fmla="*/ 44310 h 190500"/>
                <a:gd name="connsiteX7" fmla="*/ 141362 w 190500"/>
                <a:gd name="connsiteY7" fmla="*/ 51706 h 190500"/>
                <a:gd name="connsiteX8" fmla="*/ 140131 w 190500"/>
                <a:gd name="connsiteY8" fmla="*/ 54089 h 190500"/>
                <a:gd name="connsiteX9" fmla="*/ 136856 w 190500"/>
                <a:gd name="connsiteY9" fmla="*/ 60406 h 190500"/>
                <a:gd name="connsiteX10" fmla="*/ 126640 w 190500"/>
                <a:gd name="connsiteY10" fmla="*/ 79926 h 190500"/>
                <a:gd name="connsiteX11" fmla="*/ 115629 w 190500"/>
                <a:gd name="connsiteY11" fmla="*/ 100469 h 190500"/>
                <a:gd name="connsiteX12" fmla="*/ 111327 w 190500"/>
                <a:gd name="connsiteY12" fmla="*/ 108117 h 190500"/>
                <a:gd name="connsiteX13" fmla="*/ 108288 w 190500"/>
                <a:gd name="connsiteY13" fmla="*/ 112879 h 190500"/>
                <a:gd name="connsiteX14" fmla="*/ 83201 w 190500"/>
                <a:gd name="connsiteY14" fmla="*/ 115804 h 190500"/>
                <a:gd name="connsiteX15" fmla="*/ 80276 w 190500"/>
                <a:gd name="connsiteY15" fmla="*/ 90717 h 190500"/>
                <a:gd name="connsiteX16" fmla="*/ 84210 w 190500"/>
                <a:gd name="connsiteY16" fmla="*/ 86664 h 190500"/>
                <a:gd name="connsiteX17" fmla="*/ 90664 w 190500"/>
                <a:gd name="connsiteY17" fmla="*/ 80719 h 190500"/>
                <a:gd name="connsiteX18" fmla="*/ 108122 w 190500"/>
                <a:gd name="connsiteY18" fmla="*/ 65276 h 190500"/>
                <a:gd name="connsiteX19" fmla="*/ 124769 w 190500"/>
                <a:gd name="connsiteY19" fmla="*/ 50843 h 190500"/>
                <a:gd name="connsiteX20" fmla="*/ 130163 w 190500"/>
                <a:gd name="connsiteY20" fmla="*/ 46202 h 190500"/>
                <a:gd name="connsiteX21" fmla="*/ 132198 w 190500"/>
                <a:gd name="connsiteY21" fmla="*/ 44456 h 190500"/>
                <a:gd name="connsiteX22" fmla="*/ 56523 w 190500"/>
                <a:gd name="connsiteY22" fmla="*/ 144080 h 190500"/>
                <a:gd name="connsiteX23" fmla="*/ 46420 w 190500"/>
                <a:gd name="connsiteY23" fmla="*/ 144080 h 190500"/>
                <a:gd name="connsiteX24" fmla="*/ 46420 w 190500"/>
                <a:gd name="connsiteY24" fmla="*/ 46420 h 190500"/>
                <a:gd name="connsiteX25" fmla="*/ 111179 w 190500"/>
                <a:gd name="connsiteY25" fmla="*/ 28047 h 190500"/>
                <a:gd name="connsiteX26" fmla="*/ 116490 w 190500"/>
                <a:gd name="connsiteY26" fmla="*/ 36641 h 190500"/>
                <a:gd name="connsiteX27" fmla="*/ 107895 w 190500"/>
                <a:gd name="connsiteY27" fmla="*/ 41952 h 190500"/>
                <a:gd name="connsiteX28" fmla="*/ 56523 w 190500"/>
                <a:gd name="connsiteY28" fmla="*/ 56523 h 190500"/>
                <a:gd name="connsiteX29" fmla="*/ 56523 w 190500"/>
                <a:gd name="connsiteY29" fmla="*/ 133978 h 190500"/>
                <a:gd name="connsiteX30" fmla="*/ 56523 w 190500"/>
                <a:gd name="connsiteY30" fmla="*/ 144080 h 190500"/>
                <a:gd name="connsiteX31" fmla="*/ 151332 w 190500"/>
                <a:gd name="connsiteY31" fmla="*/ 68023 h 190500"/>
                <a:gd name="connsiteX32" fmla="*/ 160434 w 190500"/>
                <a:gd name="connsiteY32" fmla="*/ 72408 h 190500"/>
                <a:gd name="connsiteX33" fmla="*/ 144080 w 190500"/>
                <a:gd name="connsiteY33" fmla="*/ 144080 h 190500"/>
                <a:gd name="connsiteX34" fmla="*/ 133978 w 190500"/>
                <a:gd name="connsiteY34" fmla="*/ 144080 h 190500"/>
                <a:gd name="connsiteX35" fmla="*/ 133978 w 190500"/>
                <a:gd name="connsiteY35" fmla="*/ 133978 h 190500"/>
                <a:gd name="connsiteX36" fmla="*/ 146948 w 190500"/>
                <a:gd name="connsiteY36" fmla="*/ 77124 h 190500"/>
                <a:gd name="connsiteX37" fmla="*/ 151332 w 190500"/>
                <a:gd name="connsiteY37" fmla="*/ 6802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500">
                  <a:moveTo>
                    <a:pt x="95250" y="190500"/>
                  </a:moveTo>
                  <a:cubicBezTo>
                    <a:pt x="147855" y="190500"/>
                    <a:pt x="190500" y="147855"/>
                    <a:pt x="190500" y="95250"/>
                  </a:cubicBezTo>
                  <a:cubicBezTo>
                    <a:pt x="190500" y="42645"/>
                    <a:pt x="147855" y="0"/>
                    <a:pt x="95250" y="0"/>
                  </a:cubicBezTo>
                  <a:cubicBezTo>
                    <a:pt x="42645" y="0"/>
                    <a:pt x="0" y="42645"/>
                    <a:pt x="0" y="95250"/>
                  </a:cubicBezTo>
                  <a:cubicBezTo>
                    <a:pt x="0" y="147855"/>
                    <a:pt x="42645" y="190500"/>
                    <a:pt x="95250" y="190500"/>
                  </a:cubicBezTo>
                  <a:close/>
                  <a:moveTo>
                    <a:pt x="132198" y="44456"/>
                  </a:moveTo>
                  <a:cubicBezTo>
                    <a:pt x="134362" y="42605"/>
                    <a:pt x="137531" y="42544"/>
                    <a:pt x="139764" y="44310"/>
                  </a:cubicBezTo>
                  <a:cubicBezTo>
                    <a:pt x="141997" y="46076"/>
                    <a:pt x="142666" y="49175"/>
                    <a:pt x="141362" y="51706"/>
                  </a:cubicBezTo>
                  <a:lnTo>
                    <a:pt x="140131" y="54089"/>
                  </a:lnTo>
                  <a:cubicBezTo>
                    <a:pt x="139346" y="55607"/>
                    <a:pt x="138220" y="57781"/>
                    <a:pt x="136856" y="60406"/>
                  </a:cubicBezTo>
                  <a:cubicBezTo>
                    <a:pt x="134129" y="65654"/>
                    <a:pt x="130449" y="72708"/>
                    <a:pt x="126640" y="79926"/>
                  </a:cubicBezTo>
                  <a:cubicBezTo>
                    <a:pt x="122833" y="87139"/>
                    <a:pt x="118886" y="94538"/>
                    <a:pt x="115629" y="100469"/>
                  </a:cubicBezTo>
                  <a:cubicBezTo>
                    <a:pt x="114001" y="103431"/>
                    <a:pt x="112530" y="106055"/>
                    <a:pt x="111327" y="108117"/>
                  </a:cubicBezTo>
                  <a:cubicBezTo>
                    <a:pt x="110207" y="110037"/>
                    <a:pt x="109107" y="111844"/>
                    <a:pt x="108288" y="112879"/>
                  </a:cubicBezTo>
                  <a:cubicBezTo>
                    <a:pt x="102168" y="120614"/>
                    <a:pt x="90936" y="121924"/>
                    <a:pt x="83201" y="115804"/>
                  </a:cubicBezTo>
                  <a:cubicBezTo>
                    <a:pt x="75465" y="109684"/>
                    <a:pt x="74156" y="98452"/>
                    <a:pt x="80276" y="90717"/>
                  </a:cubicBezTo>
                  <a:cubicBezTo>
                    <a:pt x="81095" y="89682"/>
                    <a:pt x="82601" y="88195"/>
                    <a:pt x="84210" y="86664"/>
                  </a:cubicBezTo>
                  <a:cubicBezTo>
                    <a:pt x="85940" y="85018"/>
                    <a:pt x="88156" y="82983"/>
                    <a:pt x="90664" y="80719"/>
                  </a:cubicBezTo>
                  <a:cubicBezTo>
                    <a:pt x="95685" y="76184"/>
                    <a:pt x="101978" y="70640"/>
                    <a:pt x="108122" y="65276"/>
                  </a:cubicBezTo>
                  <a:cubicBezTo>
                    <a:pt x="114270" y="59909"/>
                    <a:pt x="120289" y="54704"/>
                    <a:pt x="124769" y="50843"/>
                  </a:cubicBezTo>
                  <a:cubicBezTo>
                    <a:pt x="127009" y="48912"/>
                    <a:pt x="128866" y="47316"/>
                    <a:pt x="130163" y="46202"/>
                  </a:cubicBezTo>
                  <a:lnTo>
                    <a:pt x="132198" y="44456"/>
                  </a:lnTo>
                  <a:close/>
                  <a:moveTo>
                    <a:pt x="56523" y="144080"/>
                  </a:moveTo>
                  <a:cubicBezTo>
                    <a:pt x="53733" y="146870"/>
                    <a:pt x="49210" y="146870"/>
                    <a:pt x="46420" y="144080"/>
                  </a:cubicBezTo>
                  <a:cubicBezTo>
                    <a:pt x="19452" y="117112"/>
                    <a:pt x="19452" y="73388"/>
                    <a:pt x="46420" y="46420"/>
                  </a:cubicBezTo>
                  <a:cubicBezTo>
                    <a:pt x="63992" y="28848"/>
                    <a:pt x="88677" y="22734"/>
                    <a:pt x="111179" y="28047"/>
                  </a:cubicBezTo>
                  <a:cubicBezTo>
                    <a:pt x="115019" y="28954"/>
                    <a:pt x="117397" y="32802"/>
                    <a:pt x="116490" y="36641"/>
                  </a:cubicBezTo>
                  <a:cubicBezTo>
                    <a:pt x="115583" y="40481"/>
                    <a:pt x="111736" y="42859"/>
                    <a:pt x="107895" y="41952"/>
                  </a:cubicBezTo>
                  <a:cubicBezTo>
                    <a:pt x="90011" y="37729"/>
                    <a:pt x="70449" y="42596"/>
                    <a:pt x="56523" y="56523"/>
                  </a:cubicBezTo>
                  <a:cubicBezTo>
                    <a:pt x="35134" y="77912"/>
                    <a:pt x="35134" y="112588"/>
                    <a:pt x="56523" y="133978"/>
                  </a:cubicBezTo>
                  <a:cubicBezTo>
                    <a:pt x="59312" y="136768"/>
                    <a:pt x="59312" y="141290"/>
                    <a:pt x="56523" y="144080"/>
                  </a:cubicBezTo>
                  <a:close/>
                  <a:moveTo>
                    <a:pt x="151332" y="68023"/>
                  </a:moveTo>
                  <a:cubicBezTo>
                    <a:pt x="155057" y="66720"/>
                    <a:pt x="159131" y="68684"/>
                    <a:pt x="160434" y="72408"/>
                  </a:cubicBezTo>
                  <a:cubicBezTo>
                    <a:pt x="168910" y="96644"/>
                    <a:pt x="163472" y="124689"/>
                    <a:pt x="144080" y="144080"/>
                  </a:cubicBezTo>
                  <a:cubicBezTo>
                    <a:pt x="141290" y="146870"/>
                    <a:pt x="136768" y="146870"/>
                    <a:pt x="133978" y="144080"/>
                  </a:cubicBezTo>
                  <a:cubicBezTo>
                    <a:pt x="131188" y="141290"/>
                    <a:pt x="131188" y="136768"/>
                    <a:pt x="133978" y="133978"/>
                  </a:cubicBezTo>
                  <a:cubicBezTo>
                    <a:pt x="149343" y="118611"/>
                    <a:pt x="153680" y="96377"/>
                    <a:pt x="146948" y="77124"/>
                  </a:cubicBezTo>
                  <a:cubicBezTo>
                    <a:pt x="145645" y="73400"/>
                    <a:pt x="147608" y="69325"/>
                    <a:pt x="151332" y="68023"/>
                  </a:cubicBezTo>
                  <a:close/>
                </a:path>
              </a:pathLst>
            </a:custGeom>
            <a:gradFill>
              <a:gsLst>
                <a:gs pos="85000">
                  <a:srgbClr val="6C1CB2"/>
                </a:gs>
                <a:gs pos="0">
                  <a:srgbClr val="C03BC4"/>
                </a:gs>
              </a:gsLst>
              <a:path path="circle">
                <a:fillToRect l="100000" t="100000"/>
              </a:path>
            </a:gradFill>
            <a:effectLst/>
          </p:spPr>
          <p:txBody>
            <a:bodyPr wrap="square" lIns="640080" tIns="0" rIns="0" bIns="0" anchor="ctr" anchorCtr="0">
              <a:noAutofit/>
            </a:bodyPr>
            <a:lstStyle/>
            <a:p>
              <a:pPr defTabSz="914367" fontAlgn="base">
                <a:spcBef>
                  <a:spcPct val="0"/>
                </a:spcBef>
                <a:spcAft>
                  <a:spcPct val="0"/>
                </a:spcAft>
              </a:pPr>
              <a:endParaRPr lang="en-US" sz="2000" b="1" kern="0">
                <a:ln w="3175">
                  <a:noFill/>
                </a:ln>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Tree>
    <p:extLst>
      <p:ext uri="{BB962C8B-B14F-4D97-AF65-F5344CB8AC3E}">
        <p14:creationId xmlns:p14="http://schemas.microsoft.com/office/powerpoint/2010/main" val="2480559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500"/>
                                  </p:stCondLst>
                                  <p:childTnLst>
                                    <p:animMotion origin="layout" path="M 2.70833E-6 0.04607 L 2.70833E-6 -2.96296E-6 " pathEditMode="relative" rAng="0" ptsTypes="AA">
                                      <p:cBhvr>
                                        <p:cTn id="9" dur="500" fill="hold"/>
                                        <p:tgtEl>
                                          <p:spTgt spid="4"/>
                                        </p:tgtEl>
                                        <p:attrNameLst>
                                          <p:attrName>ppt_x</p:attrName>
                                          <p:attrName>ppt_y</p:attrName>
                                        </p:attrNameLst>
                                      </p:cBhvr>
                                      <p:rCtr x="0" y="-2315"/>
                                    </p:animMotion>
                                  </p:childTnLst>
                                </p:cTn>
                              </p:par>
                              <p:par>
                                <p:cTn id="10" presetID="10"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250"/>
                                  </p:stCondLst>
                                  <p:childTnLst>
                                    <p:animMotion origin="layout" path="M -4.16667E-7 0.04606 L -4.16667E-7 1.48148E-6 " pathEditMode="relative" rAng="0" ptsTypes="AA">
                                      <p:cBhvr>
                                        <p:cTn id="14" dur="500" fill="hold"/>
                                        <p:tgtEl>
                                          <p:spTgt spid="13"/>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0"/>
                                  </p:stCondLst>
                                  <p:childTnLst>
                                    <p:animMotion origin="layout" path="M -3.125E-6 0.04606 L -3.125E-6 1.48148E-6 " pathEditMode="relative" rAng="0" ptsTypes="AA">
                                      <p:cBhvr>
                                        <p:cTn id="19" dur="500" fill="hold"/>
                                        <p:tgtEl>
                                          <p:spTgt spid="2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ACEC398-54B6-A9DF-4A80-46C86CBBB50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285066" y="-1"/>
            <a:ext cx="8906934" cy="6858001"/>
          </a:xfrm>
          <a:prstGeom prst="rect">
            <a:avLst/>
          </a:prstGeom>
        </p:spPr>
      </p:pic>
      <p:sp>
        <p:nvSpPr>
          <p:cNvPr id="2" name="Title 1">
            <a:extLst>
              <a:ext uri="{FF2B5EF4-FFF2-40B4-BE49-F238E27FC236}">
                <a16:creationId xmlns:a16="http://schemas.microsoft.com/office/drawing/2014/main" id="{0AC5D82E-BDD3-DF9D-BE8D-A925090EC621}"/>
              </a:ext>
            </a:extLst>
          </p:cNvPr>
          <p:cNvSpPr>
            <a:spLocks noGrp="1"/>
          </p:cNvSpPr>
          <p:nvPr>
            <p:ph type="title"/>
          </p:nvPr>
        </p:nvSpPr>
        <p:spPr>
          <a:xfrm>
            <a:off x="586740" y="422028"/>
            <a:ext cx="11018520" cy="615553"/>
          </a:xfrm>
        </p:spPr>
        <p:txBody>
          <a:bodyPr/>
          <a:lstStyle/>
          <a:p>
            <a:pPr algn="l"/>
            <a:r>
              <a:rPr lang="en-US"/>
              <a:t>The fastest ASP.NET Core yet!</a:t>
            </a:r>
          </a:p>
        </p:txBody>
      </p:sp>
      <p:sp>
        <p:nvSpPr>
          <p:cNvPr id="10" name="Text Placeholder 5">
            <a:extLst>
              <a:ext uri="{FF2B5EF4-FFF2-40B4-BE49-F238E27FC236}">
                <a16:creationId xmlns:a16="http://schemas.microsoft.com/office/drawing/2014/main" id="{445ABA93-BBED-762D-A73F-461652FACFB1}"/>
              </a:ext>
            </a:extLst>
          </p:cNvPr>
          <p:cNvSpPr txBox="1">
            <a:spLocks/>
          </p:cNvSpPr>
          <p:nvPr/>
        </p:nvSpPr>
        <p:spPr>
          <a:xfrm>
            <a:off x="6484620" y="1722048"/>
            <a:ext cx="5120640" cy="2468880"/>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800"/>
              </a:spcAft>
            </a:pPr>
            <a:r>
              <a:rPr lang="en-US" sz="2400">
                <a:solidFill>
                  <a:schemeClr val="accent2"/>
                </a:solidFill>
                <a:sym typeface="Wingdings" panose="05000000000000000000" pitchFamily="2" charset="2"/>
              </a:rPr>
              <a:t>WebSocket message </a:t>
            </a:r>
            <a:br>
              <a:rPr lang="en-US" sz="2400">
                <a:solidFill>
                  <a:schemeClr val="accent2"/>
                </a:solidFill>
                <a:sym typeface="Wingdings" panose="05000000000000000000" pitchFamily="2" charset="2"/>
              </a:rPr>
            </a:br>
            <a:r>
              <a:rPr lang="en-US" sz="2400">
                <a:solidFill>
                  <a:schemeClr val="accent2"/>
                </a:solidFill>
                <a:sym typeface="Wingdings" panose="05000000000000000000" pitchFamily="2" charset="2"/>
              </a:rPr>
              <a:t>compression </a:t>
            </a:r>
            <a:r>
              <a:rPr lang="en-US" sz="2400">
                <a:latin typeface="Open Sans Semibold"/>
                <a:ea typeface="Open Sans Semibold"/>
                <a:cs typeface="Open Sans Semibold"/>
                <a:sym typeface="Wingdings" panose="05000000000000000000" pitchFamily="2" charset="2"/>
              </a:rPr>
              <a:t>for </a:t>
            </a:r>
            <a:r>
              <a:rPr lang="en-US" sz="2400" err="1">
                <a:latin typeface="Open Sans Semibold"/>
                <a:ea typeface="Open Sans Semibold"/>
                <a:cs typeface="Open Sans Semibold"/>
                <a:sym typeface="Wingdings" panose="05000000000000000000" pitchFamily="2" charset="2"/>
              </a:rPr>
              <a:t>Blazor</a:t>
            </a:r>
            <a:r>
              <a:rPr lang="en-US" sz="2400">
                <a:latin typeface="Open Sans Semibold"/>
                <a:ea typeface="Open Sans Semibold"/>
                <a:cs typeface="Open Sans Semibold"/>
                <a:sym typeface="Wingdings" panose="05000000000000000000" pitchFamily="2" charset="2"/>
              </a:rPr>
              <a:t> Server</a:t>
            </a:r>
            <a:endParaRPr lang="en-US" sz="2400">
              <a:latin typeface="Open Sans Semibold"/>
              <a:ea typeface="Open Sans Semibold"/>
              <a:cs typeface="Open Sans Semibold"/>
            </a:endParaRPr>
          </a:p>
          <a:p>
            <a:pPr>
              <a:spcBef>
                <a:spcPts val="0"/>
              </a:spcBef>
              <a:spcAft>
                <a:spcPts val="1800"/>
              </a:spcAft>
            </a:pPr>
            <a:r>
              <a:rPr lang="en-US" sz="2400">
                <a:solidFill>
                  <a:schemeClr val="accent2"/>
                </a:solidFill>
              </a:rPr>
              <a:t>Precompression and improved caching </a:t>
            </a:r>
            <a:r>
              <a:rPr lang="en-US" sz="2400">
                <a:latin typeface="Open Sans Semibold"/>
                <a:ea typeface="Open Sans Semibold"/>
                <a:cs typeface="Open Sans Semibold"/>
              </a:rPr>
              <a:t>for static web assets</a:t>
            </a:r>
          </a:p>
        </p:txBody>
      </p:sp>
      <p:sp>
        <p:nvSpPr>
          <p:cNvPr id="11" name="TextBox 10">
            <a:extLst>
              <a:ext uri="{FF2B5EF4-FFF2-40B4-BE49-F238E27FC236}">
                <a16:creationId xmlns:a16="http://schemas.microsoft.com/office/drawing/2014/main" id="{92166D1C-5C71-4FE0-FCF4-D9BCCBA2733A}"/>
              </a:ext>
            </a:extLst>
          </p:cNvPr>
          <p:cNvSpPr txBox="1"/>
          <p:nvPr/>
        </p:nvSpPr>
        <p:spPr>
          <a:xfrm>
            <a:off x="586740" y="5781401"/>
            <a:ext cx="6420254" cy="500137"/>
          </a:xfrm>
          <a:prstGeom prst="rect">
            <a:avLst/>
          </a:prstGeom>
          <a:noFill/>
        </p:spPr>
        <p:txBody>
          <a:bodyPr wrap="square" lIns="0" tIns="45720" rIns="0" bIns="45720" anchor="t">
            <a:noAutofit/>
          </a:bodyPr>
          <a:lstStyle/>
          <a:p>
            <a:pPr>
              <a:spcAft>
                <a:spcPts val="300"/>
              </a:spcAft>
            </a:pPr>
            <a:r>
              <a:rPr lang="en-US" sz="1200">
                <a:solidFill>
                  <a:schemeClr val="bg1"/>
                </a:solidFill>
                <a:latin typeface="Open Sans Semibold"/>
                <a:ea typeface="Open Sans Semibold"/>
                <a:cs typeface="Open Sans Semibold"/>
              </a:rPr>
              <a:t>* TechEmpower JSON Min APIs, Intel Gold 56 cores (logical) Linux      </a:t>
            </a:r>
          </a:p>
          <a:p>
            <a:pPr>
              <a:spcBef>
                <a:spcPts val="0"/>
              </a:spcBef>
              <a:spcAft>
                <a:spcPts val="300"/>
              </a:spcAft>
            </a:pPr>
            <a:r>
              <a:rPr lang="en-US" sz="1200">
                <a:solidFill>
                  <a:schemeClr val="bg1"/>
                </a:solidFill>
                <a:latin typeface="Open Sans Semibold"/>
                <a:ea typeface="Open Sans Semibold"/>
                <a:cs typeface="Open Sans Semibold"/>
              </a:rPr>
              <a:t>** Lighthouse</a:t>
            </a:r>
          </a:p>
        </p:txBody>
      </p:sp>
      <p:sp>
        <p:nvSpPr>
          <p:cNvPr id="12" name="Text Placeholder 5">
            <a:extLst>
              <a:ext uri="{FF2B5EF4-FFF2-40B4-BE49-F238E27FC236}">
                <a16:creationId xmlns:a16="http://schemas.microsoft.com/office/drawing/2014/main" id="{3DB70EB8-C486-B8C2-6611-A16D96706EE9}"/>
              </a:ext>
            </a:extLst>
          </p:cNvPr>
          <p:cNvSpPr txBox="1">
            <a:spLocks/>
          </p:cNvSpPr>
          <p:nvPr/>
        </p:nvSpPr>
        <p:spPr>
          <a:xfrm>
            <a:off x="586740" y="1722048"/>
            <a:ext cx="5120640" cy="2468880"/>
          </a:xfrm>
          <a:prstGeom prst="rect">
            <a:avLst/>
          </a:prstGeom>
        </p:spPr>
        <p:txBody>
          <a:bodyPr vert="horz" wrap="square" lIns="365760" tIns="0" rIns="0" bIns="0" rtlCol="0" anchor="t">
            <a:noAutofit/>
          </a:bodyPr>
          <a:lstStyle>
            <a:lvl1pPr marL="0" marR="0" indent="0" algn="l" defTabSz="932742" rtl="0" eaLnBrk="1" fontAlgn="auto" latinLnBrk="0" hangingPunct="1">
              <a:lnSpc>
                <a:spcPct val="100000"/>
              </a:lnSpc>
              <a:spcBef>
                <a:spcPct val="20000"/>
              </a:spcBef>
              <a:spcAft>
                <a:spcPts val="600"/>
              </a:spcAft>
              <a:buClr>
                <a:schemeClr val="accent2"/>
              </a:buClr>
              <a:buSzPct val="90000"/>
              <a:buFont typeface="Wingdings" panose="05000000000000000000" pitchFamily="2" charset="2"/>
              <a:buNone/>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800"/>
              </a:spcAft>
            </a:pPr>
            <a:r>
              <a:rPr lang="en-US" sz="2800" b="1">
                <a:solidFill>
                  <a:schemeClr val="accent2"/>
                </a:solidFill>
              </a:rPr>
              <a:t>15%</a:t>
            </a:r>
            <a:r>
              <a:rPr lang="en-US" sz="2000">
                <a:latin typeface="Open Sans Semibold"/>
                <a:ea typeface="Open Sans Semibold"/>
                <a:cs typeface="Open Sans Semibold"/>
                <a:sym typeface="Wingdings" panose="05000000000000000000" pitchFamily="2" charset="2"/>
              </a:rPr>
              <a:t> </a:t>
            </a:r>
            <a:r>
              <a:rPr lang="en-US" sz="2400">
                <a:latin typeface="Open Sans Semibold"/>
                <a:ea typeface="Open Sans Semibold"/>
                <a:cs typeface="Open Sans Semibold"/>
                <a:sym typeface="Wingdings" panose="05000000000000000000" pitchFamily="2" charset="2"/>
              </a:rPr>
              <a:t>throughput*</a:t>
            </a:r>
            <a:endParaRPr lang="en-US" sz="2000">
              <a:latin typeface="Open Sans Semibold"/>
              <a:ea typeface="Open Sans Semibold"/>
              <a:cs typeface="Open Sans Semibold"/>
              <a:sym typeface="Wingdings" panose="05000000000000000000" pitchFamily="2" charset="2"/>
            </a:endParaRPr>
          </a:p>
          <a:p>
            <a:pPr>
              <a:spcBef>
                <a:spcPts val="0"/>
              </a:spcBef>
              <a:spcAft>
                <a:spcPts val="1800"/>
              </a:spcAft>
            </a:pPr>
            <a:r>
              <a:rPr lang="en-US" sz="2800" b="1">
                <a:solidFill>
                  <a:schemeClr val="accent2"/>
                </a:solidFill>
                <a:sym typeface="Wingdings" panose="05000000000000000000" pitchFamily="2" charset="2"/>
              </a:rPr>
              <a:t>93%</a:t>
            </a:r>
            <a:r>
              <a:rPr lang="en-US" sz="2000">
                <a:solidFill>
                  <a:schemeClr val="accent2"/>
                </a:solidFill>
                <a:latin typeface="Open Sans Semibold"/>
                <a:ea typeface="Open Sans Semibold"/>
                <a:cs typeface="Open Sans Semibold"/>
                <a:sym typeface="Wingdings" panose="05000000000000000000" pitchFamily="2" charset="2"/>
              </a:rPr>
              <a:t> </a:t>
            </a:r>
            <a:r>
              <a:rPr lang="en-US" sz="2400">
                <a:latin typeface="Open Sans Semibold"/>
                <a:ea typeface="Open Sans Semibold"/>
                <a:cs typeface="Open Sans Semibold"/>
                <a:sym typeface="Wingdings" panose="05000000000000000000" pitchFamily="2" charset="2"/>
              </a:rPr>
              <a:t>memory usage on high </a:t>
            </a:r>
            <a:br>
              <a:rPr lang="en-US" sz="2400">
                <a:latin typeface="Open Sans Semibold"/>
                <a:ea typeface="Open Sans Semibold"/>
                <a:cs typeface="Open Sans Semibold"/>
                <a:sym typeface="Wingdings" panose="05000000000000000000" pitchFamily="2" charset="2"/>
              </a:rPr>
            </a:br>
            <a:r>
              <a:rPr lang="en-US" sz="2400">
                <a:latin typeface="Open Sans Semibold"/>
                <a:ea typeface="Open Sans Semibold"/>
                <a:cs typeface="Open Sans Semibold"/>
                <a:sym typeface="Wingdings" panose="05000000000000000000" pitchFamily="2" charset="2"/>
              </a:rPr>
              <a:t>core-count machines*</a:t>
            </a:r>
            <a:endParaRPr lang="en-US" sz="2400">
              <a:latin typeface="Open Sans Semibold"/>
              <a:ea typeface="Open Sans Semibold"/>
              <a:cs typeface="Open Sans Semibold"/>
            </a:endParaRPr>
          </a:p>
          <a:p>
            <a:pPr>
              <a:spcBef>
                <a:spcPts val="0"/>
              </a:spcBef>
              <a:spcAft>
                <a:spcPts val="1800"/>
              </a:spcAft>
            </a:pPr>
            <a:r>
              <a:rPr lang="en-US" sz="2800" b="1">
                <a:solidFill>
                  <a:schemeClr val="accent2"/>
                </a:solidFill>
                <a:sym typeface="Wingdings" panose="05000000000000000000" pitchFamily="2" charset="2"/>
              </a:rPr>
              <a:t>25%</a:t>
            </a:r>
            <a:r>
              <a:rPr lang="en-US" sz="2000">
                <a:solidFill>
                  <a:schemeClr val="accent2"/>
                </a:solidFill>
                <a:latin typeface="Open Sans Semibold"/>
                <a:ea typeface="Open Sans Semibold"/>
                <a:cs typeface="Open Sans Semibold"/>
                <a:sym typeface="Wingdings" panose="05000000000000000000" pitchFamily="2" charset="2"/>
              </a:rPr>
              <a:t> </a:t>
            </a:r>
            <a:r>
              <a:rPr lang="en-US" sz="2400">
                <a:latin typeface="Open Sans Semibold"/>
                <a:ea typeface="Open Sans Semibold"/>
                <a:cs typeface="Open Sans Semibold"/>
                <a:sym typeface="Wingdings" panose="05000000000000000000" pitchFamily="2" charset="2"/>
              </a:rPr>
              <a:t>startup time for Blazor WebAssembly**</a:t>
            </a:r>
            <a:endParaRPr lang="en-US" sz="2000">
              <a:latin typeface="Open Sans Semibold"/>
              <a:ea typeface="Open Sans Semibold"/>
              <a:cs typeface="Open Sans Semibold"/>
            </a:endParaRPr>
          </a:p>
        </p:txBody>
      </p:sp>
      <p:cxnSp>
        <p:nvCxnSpPr>
          <p:cNvPr id="14" name="Straight Connector 13">
            <a:extLst>
              <a:ext uri="{FF2B5EF4-FFF2-40B4-BE49-F238E27FC236}">
                <a16:creationId xmlns:a16="http://schemas.microsoft.com/office/drawing/2014/main" id="{AEBA9E1B-FE5E-88CB-22E2-54C26C6F169C}"/>
              </a:ext>
              <a:ext uri="{C183D7F6-B498-43B3-948B-1728B52AA6E4}">
                <adec:decorative xmlns:adec="http://schemas.microsoft.com/office/drawing/2017/decorative" val="1"/>
              </a:ext>
            </a:extLst>
          </p:cNvPr>
          <p:cNvCxnSpPr>
            <a:cxnSpLocks/>
          </p:cNvCxnSpPr>
          <p:nvPr/>
        </p:nvCxnSpPr>
        <p:spPr>
          <a:xfrm>
            <a:off x="6096000" y="1722048"/>
            <a:ext cx="0" cy="314464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id="{C6FFC2C8-8C0A-2735-281F-11185BD75E7E}"/>
              </a:ext>
              <a:ext uri="{C183D7F6-B498-43B3-948B-1728B52AA6E4}">
                <adec:decorative xmlns:adec="http://schemas.microsoft.com/office/drawing/2017/decorative" val="1"/>
              </a:ext>
            </a:extLst>
          </p:cNvPr>
          <p:cNvSpPr/>
          <p:nvPr/>
        </p:nvSpPr>
        <p:spPr bwMode="auto">
          <a:xfrm rot="5400000">
            <a:off x="549879" y="3510762"/>
            <a:ext cx="328871" cy="255148"/>
          </a:xfrm>
          <a:prstGeom prst="rightArrow">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Arrow: Right 15">
            <a:extLst>
              <a:ext uri="{FF2B5EF4-FFF2-40B4-BE49-F238E27FC236}">
                <a16:creationId xmlns:a16="http://schemas.microsoft.com/office/drawing/2014/main" id="{19E34E1E-CD41-5C2F-3F0C-3A06323F25DF}"/>
              </a:ext>
              <a:ext uri="{C183D7F6-B498-43B3-948B-1728B52AA6E4}">
                <adec:decorative xmlns:adec="http://schemas.microsoft.com/office/drawing/2017/decorative" val="1"/>
              </a:ext>
            </a:extLst>
          </p:cNvPr>
          <p:cNvSpPr/>
          <p:nvPr/>
        </p:nvSpPr>
        <p:spPr bwMode="auto">
          <a:xfrm rot="5400000">
            <a:off x="549879" y="2488981"/>
            <a:ext cx="328871" cy="255148"/>
          </a:xfrm>
          <a:prstGeom prst="rightArrow">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Arrow: Right 16">
            <a:extLst>
              <a:ext uri="{FF2B5EF4-FFF2-40B4-BE49-F238E27FC236}">
                <a16:creationId xmlns:a16="http://schemas.microsoft.com/office/drawing/2014/main" id="{A547B90D-3042-C35C-0906-13C5E39CBF3B}"/>
              </a:ext>
              <a:ext uri="{C183D7F6-B498-43B3-948B-1728B52AA6E4}">
                <adec:decorative xmlns:adec="http://schemas.microsoft.com/office/drawing/2017/decorative" val="1"/>
              </a:ext>
            </a:extLst>
          </p:cNvPr>
          <p:cNvSpPr/>
          <p:nvPr/>
        </p:nvSpPr>
        <p:spPr bwMode="auto">
          <a:xfrm rot="16200000">
            <a:off x="549879" y="1758910"/>
            <a:ext cx="328871" cy="255148"/>
          </a:xfrm>
          <a:prstGeom prst="rightArrow">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3200" b="1" kern="0">
              <a:ln w="3175">
                <a:noFill/>
              </a:l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74224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42" presetClass="path" presetSubtype="0" decel="100000" fill="hold" grpId="1" nodeType="withEffect">
                                  <p:stCondLst>
                                    <p:cond delay="0"/>
                                  </p:stCondLst>
                                  <p:childTnLst>
                                    <p:animMotion origin="layout" path="M -3.125E-6 0.04606 L -3.125E-6 1.48148E-6 " pathEditMode="relative" rAng="0" ptsTypes="AA">
                                      <p:cBhvr>
                                        <p:cTn id="18" dur="500" fill="hold"/>
                                        <p:tgtEl>
                                          <p:spTgt spid="12"/>
                                        </p:tgtEl>
                                        <p:attrNameLst>
                                          <p:attrName>ppt_x</p:attrName>
                                          <p:attrName>ppt_y</p:attrName>
                                        </p:attrNameLst>
                                      </p:cBhvr>
                                      <p:rCtr x="0" y="-2315"/>
                                    </p:animMotion>
                                  </p:childTnLst>
                                </p:cTn>
                              </p:par>
                              <p:par>
                                <p:cTn id="19" presetID="22" presetClass="entr" presetSubtype="4" fill="hold" nodeType="withEffect">
                                  <p:stCondLst>
                                    <p:cond delay="25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42" presetClass="path" presetSubtype="0" decel="100000" fill="hold" grpId="1" nodeType="withEffect">
                                  <p:stCondLst>
                                    <p:cond delay="250"/>
                                  </p:stCondLst>
                                  <p:childTnLst>
                                    <p:animMotion origin="layout" path="M -3.125E-6 0.04606 L -3.125E-6 1.48148E-6 " pathEditMode="relative" rAng="0" ptsTypes="AA">
                                      <p:cBhvr>
                                        <p:cTn id="26" dur="500" fill="hold"/>
                                        <p:tgtEl>
                                          <p:spTgt spid="10"/>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2" grpId="0"/>
      <p:bldP spid="12" grpId="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F16C27-9FA3-BAB3-8836-6AF97A63F680}"/>
              </a:ext>
            </a:extLst>
          </p:cNvPr>
          <p:cNvSpPr txBox="1"/>
          <p:nvPr/>
        </p:nvSpPr>
        <p:spPr>
          <a:xfrm>
            <a:off x="3004615" y="731801"/>
            <a:ext cx="6182770" cy="228251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endParaRPr kumimoji="0" lang="en-US" sz="9948" b="1" i="0" u="none" strike="noStrike" kern="0" cap="none" spc="-75" normalizeH="0" baseline="0" noProof="0">
              <a:ln>
                <a:noFill/>
              </a:ln>
              <a:solidFill>
                <a:srgbClr val="333333"/>
              </a:soli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62F60237-ACA0-A8F0-2FAC-2CDB409BAC1B}"/>
              </a:ext>
            </a:extLst>
          </p:cNvPr>
          <p:cNvSpPr txBox="1"/>
          <p:nvPr/>
        </p:nvSpPr>
        <p:spPr>
          <a:xfrm>
            <a:off x="2121418" y="2233266"/>
            <a:ext cx="7949165" cy="954088"/>
          </a:xfrm>
          <a:prstGeom prst="roundRect">
            <a:avLst>
              <a:gd name="adj" fmla="val 50000"/>
            </a:avLst>
          </a:prstGeom>
          <a:gradFill>
            <a:gsLst>
              <a:gs pos="85000">
                <a:srgbClr val="6C1CB2"/>
              </a:gs>
              <a:gs pos="0">
                <a:srgbClr val="C03BC4"/>
              </a:gs>
            </a:gsLst>
            <a:path path="circle">
              <a:fillToRect l="100000" t="100000"/>
            </a:path>
          </a:gradFill>
          <a:effectLst/>
        </p:spPr>
        <p:txBody>
          <a:bodyPr wrap="square" lIns="0" tIns="0" rIns="0" bIns="0" anchor="ctr" anchorCtr="0">
            <a:noAutofit/>
          </a:bodyPr>
          <a:lstStyle>
            <a:defPPr>
              <a:defRPr lang="en-US"/>
            </a:defPPr>
            <a:lvl1pPr algn="ctr" defTabSz="914367" fontAlgn="base">
              <a:spcBef>
                <a:spcPct val="0"/>
              </a:spcBef>
              <a:spcAft>
                <a:spcPct val="0"/>
              </a:spcAft>
              <a:defRPr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2000" b="1">
                <a:solidFill>
                  <a:schemeClr val="bg1"/>
                </a:solidFill>
                <a:latin typeface="Open Sans" panose="020B0606030504020204" pitchFamily="34" charset="0"/>
                <a:ea typeface="Open Sans" panose="020B0606030504020204" pitchFamily="34" charset="0"/>
                <a:cs typeface="Open Sans" panose="020B0606030504020204" pitchFamily="34" charset="0"/>
              </a:rPr>
              <a:t>Powerful tools, templates, and packages for building observable, production-ready apps</a:t>
            </a:r>
          </a:p>
        </p:txBody>
      </p:sp>
      <p:pic>
        <p:nvPicPr>
          <p:cNvPr id="12" name="Picture 11">
            <a:extLst>
              <a:ext uri="{FF2B5EF4-FFF2-40B4-BE49-F238E27FC236}">
                <a16:creationId xmlns:a16="http://schemas.microsoft.com/office/drawing/2014/main" id="{68CBBDFB-831D-AAA0-EBEC-A9C69791BC41}"/>
              </a:ext>
            </a:extLst>
          </p:cNvPr>
          <p:cNvPicPr>
            <a:picLocks noChangeAspect="1"/>
          </p:cNvPicPr>
          <p:nvPr/>
        </p:nvPicPr>
        <p:blipFill>
          <a:blip r:embed="rId3"/>
          <a:srcRect r="7928"/>
          <a:stretch/>
        </p:blipFill>
        <p:spPr>
          <a:xfrm>
            <a:off x="3598458" y="960264"/>
            <a:ext cx="4995084" cy="1456880"/>
          </a:xfrm>
          <a:prstGeom prst="rect">
            <a:avLst/>
          </a:prstGeom>
        </p:spPr>
      </p:pic>
      <p:sp>
        <p:nvSpPr>
          <p:cNvPr id="13" name="TextBox 12">
            <a:extLst>
              <a:ext uri="{FF2B5EF4-FFF2-40B4-BE49-F238E27FC236}">
                <a16:creationId xmlns:a16="http://schemas.microsoft.com/office/drawing/2014/main" id="{914A5311-3B03-6198-DDCB-1B8CA9939FC3}"/>
              </a:ext>
            </a:extLst>
          </p:cNvPr>
          <p:cNvSpPr txBox="1"/>
          <p:nvPr/>
        </p:nvSpPr>
        <p:spPr>
          <a:xfrm>
            <a:off x="653796" y="5528404"/>
            <a:ext cx="1088440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schemeClr val="accent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OpenTelemetry</a:t>
            </a:r>
            <a:r>
              <a:rPr kumimoji="0" lang="en-US" sz="2800" b="0" i="0" u="none" strike="noStrike" kern="1200" cap="none" spc="0" normalizeH="0" baseline="0" noProof="0">
                <a:ln>
                  <a:noFill/>
                </a:ln>
                <a:solidFill>
                  <a:schemeClr val="accent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built-in, YAML-free, multi-cloud, and extensible</a:t>
            </a:r>
          </a:p>
        </p:txBody>
      </p:sp>
      <p:grpSp>
        <p:nvGrpSpPr>
          <p:cNvPr id="14" name="Group 13">
            <a:extLst>
              <a:ext uri="{FF2B5EF4-FFF2-40B4-BE49-F238E27FC236}">
                <a16:creationId xmlns:a16="http://schemas.microsoft.com/office/drawing/2014/main" id="{2C866D30-E2FD-4A4C-7CC4-9DCE1E6398BA}"/>
              </a:ext>
            </a:extLst>
          </p:cNvPr>
          <p:cNvGrpSpPr/>
          <p:nvPr/>
        </p:nvGrpSpPr>
        <p:grpSpPr>
          <a:xfrm>
            <a:off x="2280913" y="4425492"/>
            <a:ext cx="3736222" cy="605892"/>
            <a:chOff x="2280913" y="4329795"/>
            <a:chExt cx="3736222" cy="605892"/>
          </a:xfrm>
        </p:grpSpPr>
        <p:sp>
          <p:nvSpPr>
            <p:cNvPr id="15" name="TextBox 14">
              <a:extLst>
                <a:ext uri="{FF2B5EF4-FFF2-40B4-BE49-F238E27FC236}">
                  <a16:creationId xmlns:a16="http://schemas.microsoft.com/office/drawing/2014/main" id="{31C5E386-DFFD-6DA6-B1D4-4F6692144E98}"/>
                </a:ext>
              </a:extLst>
            </p:cNvPr>
            <p:cNvSpPr txBox="1"/>
            <p:nvPr/>
          </p:nvSpPr>
          <p:spPr>
            <a:xfrm>
              <a:off x="2280913"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Integrations</a:t>
              </a:r>
            </a:p>
          </p:txBody>
        </p:sp>
        <p:sp>
          <p:nvSpPr>
            <p:cNvPr id="16" name="Freeform: Shape 15" descr="Gradient icon of a gear and a trending up arrow">
              <a:extLst>
                <a:ext uri="{FF2B5EF4-FFF2-40B4-BE49-F238E27FC236}">
                  <a16:creationId xmlns:a16="http://schemas.microsoft.com/office/drawing/2014/main" id="{8C3A1B8B-E488-903F-7399-14631AE1CEEE}"/>
                </a:ext>
              </a:extLst>
            </p:cNvPr>
            <p:cNvSpPr>
              <a:spLocks noChangeAspect="1"/>
            </p:cNvSpPr>
            <p:nvPr/>
          </p:nvSpPr>
          <p:spPr>
            <a:xfrm>
              <a:off x="2512216" y="4455413"/>
              <a:ext cx="369208" cy="354657"/>
            </a:xfrm>
            <a:custGeom>
              <a:avLst/>
              <a:gdLst>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0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16868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2793 w 871150"/>
                <a:gd name="connsiteY33" fmla="*/ 1172 h 820497"/>
                <a:gd name="connsiteX34" fmla="*/ 56984 w 871150"/>
                <a:gd name="connsiteY34" fmla="*/ 24211 h 820497"/>
                <a:gd name="connsiteX35" fmla="*/ 1176 w 871150"/>
                <a:gd name="connsiteY35" fmla="*/ 1172 h 820497"/>
                <a:gd name="connsiteX36" fmla="*/ 0 w 871150"/>
                <a:gd name="connsiteY36"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56984 w 871150"/>
                <a:gd name="connsiteY33" fmla="*/ 24211 h 820497"/>
                <a:gd name="connsiteX34" fmla="*/ 1176 w 871150"/>
                <a:gd name="connsiteY34" fmla="*/ 1172 h 820497"/>
                <a:gd name="connsiteX35" fmla="*/ 0 w 871150"/>
                <a:gd name="connsiteY35"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76 w 871150"/>
                <a:gd name="connsiteY33" fmla="*/ 1172 h 820497"/>
                <a:gd name="connsiteX34" fmla="*/ 0 w 871150"/>
                <a:gd name="connsiteY34" fmla="*/ 0 h 820497"/>
                <a:gd name="connsiteX0" fmla="*/ 419523 w 839050"/>
                <a:gd name="connsiteY0" fmla="*/ 285004 h 805982"/>
                <a:gd name="connsiteX1" fmla="*/ 305112 w 839050"/>
                <a:gd name="connsiteY1" fmla="*/ 402995 h 805982"/>
                <a:gd name="connsiteX2" fmla="*/ 419523 w 839050"/>
                <a:gd name="connsiteY2" fmla="*/ 520981 h 805982"/>
                <a:gd name="connsiteX3" fmla="*/ 533942 w 839050"/>
                <a:gd name="connsiteY3" fmla="*/ 402995 h 805982"/>
                <a:gd name="connsiteX4" fmla="*/ 419523 w 839050"/>
                <a:gd name="connsiteY4" fmla="*/ 285004 h 805982"/>
                <a:gd name="connsiteX5" fmla="*/ 266635 w 839050"/>
                <a:gd name="connsiteY5" fmla="*/ 0 h 805982"/>
                <a:gd name="connsiteX6" fmla="*/ 306003 w 839050"/>
                <a:gd name="connsiteY6" fmla="*/ 41277 h 805982"/>
                <a:gd name="connsiteX7" fmla="*/ 534818 w 839050"/>
                <a:gd name="connsiteY7" fmla="*/ 41320 h 805982"/>
                <a:gd name="connsiteX8" fmla="*/ 573735 w 839050"/>
                <a:gd name="connsiteY8" fmla="*/ 535 h 805982"/>
                <a:gd name="connsiteX9" fmla="*/ 690878 w 839050"/>
                <a:gd name="connsiteY9" fmla="*/ 73036 h 805982"/>
                <a:gd name="connsiteX10" fmla="*/ 676190 w 839050"/>
                <a:gd name="connsiteY10" fmla="*/ 122660 h 805982"/>
                <a:gd name="connsiteX11" fmla="*/ 790624 w 839050"/>
                <a:gd name="connsiteY11" fmla="*/ 320136 h 805982"/>
                <a:gd name="connsiteX12" fmla="*/ 833165 w 839050"/>
                <a:gd name="connsiteY12" fmla="*/ 330344 h 805982"/>
                <a:gd name="connsiteX13" fmla="*/ 839050 w 839050"/>
                <a:gd name="connsiteY13" fmla="*/ 402995 h 805982"/>
                <a:gd name="connsiteX14" fmla="*/ 833670 w 839050"/>
                <a:gd name="connsiteY14" fmla="*/ 472504 h 805982"/>
                <a:gd name="connsiteX15" fmla="*/ 787591 w 839050"/>
                <a:gd name="connsiteY15" fmla="*/ 483861 h 805982"/>
                <a:gd name="connsiteX16" fmla="*/ 673844 w 839050"/>
                <a:gd name="connsiteY16" fmla="*/ 680222 h 805982"/>
                <a:gd name="connsiteX17" fmla="*/ 689481 w 839050"/>
                <a:gd name="connsiteY17" fmla="*/ 734173 h 805982"/>
                <a:gd name="connsiteX18" fmla="*/ 572450 w 839050"/>
                <a:gd name="connsiteY18" fmla="*/ 805982 h 805982"/>
                <a:gd name="connsiteX19" fmla="*/ 533089 w 839050"/>
                <a:gd name="connsiteY19" fmla="*/ 764701 h 805982"/>
                <a:gd name="connsiteX20" fmla="*/ 304274 w 839050"/>
                <a:gd name="connsiteY20" fmla="*/ 764662 h 805982"/>
                <a:gd name="connsiteX21" fmla="*/ 265342 w 839050"/>
                <a:gd name="connsiteY21" fmla="*/ 805463 h 805982"/>
                <a:gd name="connsiteX22" fmla="*/ 148199 w 839050"/>
                <a:gd name="connsiteY22" fmla="*/ 732977 h 805982"/>
                <a:gd name="connsiteX23" fmla="*/ 162902 w 839050"/>
                <a:gd name="connsiteY23" fmla="*/ 683319 h 805982"/>
                <a:gd name="connsiteX24" fmla="*/ 48460 w 839050"/>
                <a:gd name="connsiteY24" fmla="*/ 485846 h 805982"/>
                <a:gd name="connsiteX25" fmla="*/ 5889 w 839050"/>
                <a:gd name="connsiteY25" fmla="*/ 475627 h 805982"/>
                <a:gd name="connsiteX26" fmla="*/ 0 w 839050"/>
                <a:gd name="connsiteY26" fmla="*/ 402995 h 805982"/>
                <a:gd name="connsiteX27" fmla="*/ 5383 w 839050"/>
                <a:gd name="connsiteY27" fmla="*/ 333482 h 805982"/>
                <a:gd name="connsiteX28" fmla="*/ 51490 w 839050"/>
                <a:gd name="connsiteY28" fmla="*/ 322117 h 805982"/>
                <a:gd name="connsiteX29" fmla="*/ 165237 w 839050"/>
                <a:gd name="connsiteY29" fmla="*/ 125767 h 805982"/>
                <a:gd name="connsiteX30" fmla="*/ 149603 w 839050"/>
                <a:gd name="connsiteY30" fmla="*/ 71790 h 805982"/>
                <a:gd name="connsiteX31" fmla="*/ 266635 w 839050"/>
                <a:gd name="connsiteY31" fmla="*/ 0 h 8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50" h="805982">
                  <a:moveTo>
                    <a:pt x="419523" y="285004"/>
                  </a:moveTo>
                  <a:cubicBezTo>
                    <a:pt x="356336" y="285004"/>
                    <a:pt x="305112" y="337832"/>
                    <a:pt x="305112" y="402995"/>
                  </a:cubicBezTo>
                  <a:cubicBezTo>
                    <a:pt x="305112" y="468154"/>
                    <a:pt x="356336" y="520981"/>
                    <a:pt x="419523" y="520981"/>
                  </a:cubicBezTo>
                  <a:cubicBezTo>
                    <a:pt x="482718" y="520981"/>
                    <a:pt x="533942" y="468154"/>
                    <a:pt x="533942" y="402995"/>
                  </a:cubicBezTo>
                  <a:cubicBezTo>
                    <a:pt x="533942" y="337832"/>
                    <a:pt x="482718" y="285004"/>
                    <a:pt x="419523" y="285004"/>
                  </a:cubicBezTo>
                  <a:close/>
                  <a:moveTo>
                    <a:pt x="266635" y="0"/>
                  </a:moveTo>
                  <a:lnTo>
                    <a:pt x="306003" y="41277"/>
                  </a:lnTo>
                  <a:cubicBezTo>
                    <a:pt x="368222" y="106529"/>
                    <a:pt x="472584" y="106552"/>
                    <a:pt x="534818" y="41320"/>
                  </a:cubicBezTo>
                  <a:lnTo>
                    <a:pt x="573735" y="535"/>
                  </a:lnTo>
                  <a:cubicBezTo>
                    <a:pt x="616719" y="18058"/>
                    <a:pt x="656222" y="42697"/>
                    <a:pt x="690878" y="73036"/>
                  </a:cubicBezTo>
                  <a:lnTo>
                    <a:pt x="676190" y="122660"/>
                  </a:lnTo>
                  <a:cubicBezTo>
                    <a:pt x="650626" y="208996"/>
                    <a:pt x="702819" y="299062"/>
                    <a:pt x="790624" y="320136"/>
                  </a:cubicBezTo>
                  <a:lnTo>
                    <a:pt x="833165" y="330344"/>
                  </a:lnTo>
                  <a:cubicBezTo>
                    <a:pt x="837040" y="353967"/>
                    <a:pt x="839050" y="378241"/>
                    <a:pt x="839050" y="402995"/>
                  </a:cubicBezTo>
                  <a:cubicBezTo>
                    <a:pt x="839050" y="426653"/>
                    <a:pt x="837213" y="449876"/>
                    <a:pt x="833670" y="472504"/>
                  </a:cubicBezTo>
                  <a:lnTo>
                    <a:pt x="787591" y="483861"/>
                  </a:lnTo>
                  <a:cubicBezTo>
                    <a:pt x="700658" y="505304"/>
                    <a:pt x="649005" y="594459"/>
                    <a:pt x="673844" y="680222"/>
                  </a:cubicBezTo>
                  <a:lnTo>
                    <a:pt x="689481" y="734173"/>
                  </a:lnTo>
                  <a:cubicBezTo>
                    <a:pt x="654806" y="764251"/>
                    <a:pt x="615345" y="788651"/>
                    <a:pt x="572450" y="805982"/>
                  </a:cubicBezTo>
                  <a:lnTo>
                    <a:pt x="533089" y="764701"/>
                  </a:lnTo>
                  <a:cubicBezTo>
                    <a:pt x="470870" y="699453"/>
                    <a:pt x="366509" y="699438"/>
                    <a:pt x="304274" y="764662"/>
                  </a:cubicBezTo>
                  <a:lnTo>
                    <a:pt x="265342" y="805463"/>
                  </a:lnTo>
                  <a:cubicBezTo>
                    <a:pt x="222358" y="787943"/>
                    <a:pt x="182862" y="763308"/>
                    <a:pt x="148199" y="732977"/>
                  </a:cubicBezTo>
                  <a:lnTo>
                    <a:pt x="162902" y="683319"/>
                  </a:lnTo>
                  <a:cubicBezTo>
                    <a:pt x="188466" y="596990"/>
                    <a:pt x="136266" y="506920"/>
                    <a:pt x="48460" y="485846"/>
                  </a:cubicBezTo>
                  <a:lnTo>
                    <a:pt x="5889" y="475627"/>
                  </a:lnTo>
                  <a:cubicBezTo>
                    <a:pt x="2014" y="452015"/>
                    <a:pt x="0" y="427749"/>
                    <a:pt x="0" y="402995"/>
                  </a:cubicBezTo>
                  <a:cubicBezTo>
                    <a:pt x="0" y="379333"/>
                    <a:pt x="1841" y="356113"/>
                    <a:pt x="5383" y="333482"/>
                  </a:cubicBezTo>
                  <a:lnTo>
                    <a:pt x="51490" y="322117"/>
                  </a:lnTo>
                  <a:cubicBezTo>
                    <a:pt x="138435" y="300674"/>
                    <a:pt x="190083" y="211523"/>
                    <a:pt x="165237" y="125767"/>
                  </a:cubicBezTo>
                  <a:lnTo>
                    <a:pt x="149603" y="71790"/>
                  </a:lnTo>
                  <a:cubicBezTo>
                    <a:pt x="184275" y="41712"/>
                    <a:pt x="223740" y="17319"/>
                    <a:pt x="266635" y="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algn="ctr" defTabSz="914367" fontAlgn="base">
                <a:spcBef>
                  <a:spcPct val="0"/>
                </a:spcBef>
                <a:spcAft>
                  <a:spcPct val="0"/>
                </a:spcAft>
              </a:pPr>
              <a:endParaRPr lang="en-US"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7" name="Group 16">
            <a:extLst>
              <a:ext uri="{FF2B5EF4-FFF2-40B4-BE49-F238E27FC236}">
                <a16:creationId xmlns:a16="http://schemas.microsoft.com/office/drawing/2014/main" id="{CDA33E79-8686-B7EF-CA78-007E99CCB84C}"/>
              </a:ext>
            </a:extLst>
          </p:cNvPr>
          <p:cNvGrpSpPr/>
          <p:nvPr/>
        </p:nvGrpSpPr>
        <p:grpSpPr>
          <a:xfrm>
            <a:off x="6174866" y="4425492"/>
            <a:ext cx="3736222" cy="605892"/>
            <a:chOff x="6174866" y="4329795"/>
            <a:chExt cx="3736222" cy="605892"/>
          </a:xfrm>
        </p:grpSpPr>
        <p:sp>
          <p:nvSpPr>
            <p:cNvPr id="18" name="TextBox 17">
              <a:extLst>
                <a:ext uri="{FF2B5EF4-FFF2-40B4-BE49-F238E27FC236}">
                  <a16:creationId xmlns:a16="http://schemas.microsoft.com/office/drawing/2014/main" id="{302BBA97-BAC7-8CEB-D761-EC10797D7EE4}"/>
                </a:ext>
              </a:extLst>
            </p:cNvPr>
            <p:cNvSpPr txBox="1"/>
            <p:nvPr/>
          </p:nvSpPr>
          <p:spPr>
            <a:xfrm>
              <a:off x="6174866"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Deployment</a:t>
              </a:r>
            </a:p>
          </p:txBody>
        </p:sp>
        <p:sp>
          <p:nvSpPr>
            <p:cNvPr id="19" name="Graphic 49">
              <a:extLst>
                <a:ext uri="{FF2B5EF4-FFF2-40B4-BE49-F238E27FC236}">
                  <a16:creationId xmlns:a16="http://schemas.microsoft.com/office/drawing/2014/main" id="{46A89383-ACC2-83B0-857C-4B59A4D5EA82}"/>
                </a:ext>
                <a:ext uri="{C183D7F6-B498-43B3-948B-1728B52AA6E4}">
                  <adec:decorative xmlns:adec="http://schemas.microsoft.com/office/drawing/2017/decorative" val="1"/>
                </a:ext>
              </a:extLst>
            </p:cNvPr>
            <p:cNvSpPr/>
            <p:nvPr/>
          </p:nvSpPr>
          <p:spPr>
            <a:xfrm>
              <a:off x="6439247" y="4455413"/>
              <a:ext cx="354657" cy="354657"/>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algn="ctr" defTabSz="914367" fontAlgn="base">
                <a:spcBef>
                  <a:spcPct val="0"/>
                </a:spcBef>
                <a:spcAft>
                  <a:spcPct val="0"/>
                </a:spcAft>
              </a:pPr>
              <a:endParaRPr lang="en-US"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0" name="Group 19">
            <a:extLst>
              <a:ext uri="{FF2B5EF4-FFF2-40B4-BE49-F238E27FC236}">
                <a16:creationId xmlns:a16="http://schemas.microsoft.com/office/drawing/2014/main" id="{4132BECF-5157-386A-1185-7C5AC6FFD2C3}"/>
              </a:ext>
            </a:extLst>
          </p:cNvPr>
          <p:cNvGrpSpPr/>
          <p:nvPr/>
        </p:nvGrpSpPr>
        <p:grpSpPr>
          <a:xfrm>
            <a:off x="6174865" y="3567275"/>
            <a:ext cx="3736223" cy="605892"/>
            <a:chOff x="6174865" y="3514110"/>
            <a:chExt cx="3736223" cy="605892"/>
          </a:xfrm>
        </p:grpSpPr>
        <p:sp>
          <p:nvSpPr>
            <p:cNvPr id="21" name="TextBox 20">
              <a:extLst>
                <a:ext uri="{FF2B5EF4-FFF2-40B4-BE49-F238E27FC236}">
                  <a16:creationId xmlns:a16="http://schemas.microsoft.com/office/drawing/2014/main" id="{790C2E15-C811-FC77-94D8-853DC5EF4894}"/>
                </a:ext>
              </a:extLst>
            </p:cNvPr>
            <p:cNvSpPr txBox="1"/>
            <p:nvPr/>
          </p:nvSpPr>
          <p:spPr>
            <a:xfrm>
              <a:off x="6174865" y="3514110"/>
              <a:ext cx="3736223"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Developer Dashboard</a:t>
              </a:r>
            </a:p>
          </p:txBody>
        </p:sp>
        <p:sp>
          <p:nvSpPr>
            <p:cNvPr id="22" name="Graphic 42" descr="Gradient icon of a dashboard">
              <a:extLst>
                <a:ext uri="{FF2B5EF4-FFF2-40B4-BE49-F238E27FC236}">
                  <a16:creationId xmlns:a16="http://schemas.microsoft.com/office/drawing/2014/main" id="{0CFDD3A1-C26B-9FB0-CF0F-F157975D0FCC}"/>
                </a:ext>
              </a:extLst>
            </p:cNvPr>
            <p:cNvSpPr>
              <a:spLocks noChangeAspect="1"/>
            </p:cNvSpPr>
            <p:nvPr/>
          </p:nvSpPr>
          <p:spPr>
            <a:xfrm>
              <a:off x="6452109" y="3661629"/>
              <a:ext cx="327931" cy="310854"/>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algn="ctr" defTabSz="914367" fontAlgn="base">
                <a:spcBef>
                  <a:spcPct val="0"/>
                </a:spcBef>
                <a:spcAft>
                  <a:spcPct val="0"/>
                </a:spcAft>
              </a:pPr>
              <a:endParaRPr lang="en-US"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3" name="Group 22">
            <a:extLst>
              <a:ext uri="{FF2B5EF4-FFF2-40B4-BE49-F238E27FC236}">
                <a16:creationId xmlns:a16="http://schemas.microsoft.com/office/drawing/2014/main" id="{FEF4A5D5-A833-DEB6-F439-6D076B0FDD4A}"/>
              </a:ext>
            </a:extLst>
          </p:cNvPr>
          <p:cNvGrpSpPr/>
          <p:nvPr/>
        </p:nvGrpSpPr>
        <p:grpSpPr>
          <a:xfrm>
            <a:off x="2280913" y="3567275"/>
            <a:ext cx="3736222" cy="605892"/>
            <a:chOff x="2280913" y="3514110"/>
            <a:chExt cx="3736222" cy="605892"/>
          </a:xfrm>
        </p:grpSpPr>
        <p:sp>
          <p:nvSpPr>
            <p:cNvPr id="24" name="TextBox 23">
              <a:extLst>
                <a:ext uri="{FF2B5EF4-FFF2-40B4-BE49-F238E27FC236}">
                  <a16:creationId xmlns:a16="http://schemas.microsoft.com/office/drawing/2014/main" id="{18AA4764-46C2-DF85-E2A6-0AA35E8FEA9F}"/>
                </a:ext>
              </a:extLst>
            </p:cNvPr>
            <p:cNvSpPr txBox="1"/>
            <p:nvPr/>
          </p:nvSpPr>
          <p:spPr>
            <a:xfrm>
              <a:off x="2280913" y="3514110"/>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Streamlined Inner-Loop</a:t>
              </a:r>
            </a:p>
          </p:txBody>
        </p:sp>
        <p:sp>
          <p:nvSpPr>
            <p:cNvPr id="25" name="Graphic 249">
              <a:extLst>
                <a:ext uri="{FF2B5EF4-FFF2-40B4-BE49-F238E27FC236}">
                  <a16:creationId xmlns:a16="http://schemas.microsoft.com/office/drawing/2014/main" id="{9658C2C9-4456-716D-91ED-F2B583F37EE2}"/>
                </a:ext>
              </a:extLst>
            </p:cNvPr>
            <p:cNvSpPr/>
            <p:nvPr/>
          </p:nvSpPr>
          <p:spPr>
            <a:xfrm>
              <a:off x="2548230" y="3645606"/>
              <a:ext cx="297180" cy="342900"/>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algn="ctr" defTabSz="914367" fontAlgn="base">
                <a:spcBef>
                  <a:spcPct val="0"/>
                </a:spcBef>
                <a:spcAft>
                  <a:spcPct val="0"/>
                </a:spcAft>
              </a:pPr>
              <a:endParaRPr lang="en-US"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26" name="Rectangle 25">
            <a:extLst>
              <a:ext uri="{FF2B5EF4-FFF2-40B4-BE49-F238E27FC236}">
                <a16:creationId xmlns:a16="http://schemas.microsoft.com/office/drawing/2014/main" id="{64546DA9-F1F1-BE89-7796-F9D5D4661A3C}"/>
              </a:ext>
              <a:ext uri="{C183D7F6-B498-43B3-948B-1728B52AA6E4}">
                <adec:decorative xmlns:adec="http://schemas.microsoft.com/office/drawing/2017/decorative" val="1"/>
              </a:ext>
            </a:extLst>
          </p:cNvPr>
          <p:cNvSpPr/>
          <p:nvPr/>
        </p:nvSpPr>
        <p:spPr bwMode="auto">
          <a:xfrm>
            <a:off x="-1577340" y="-30480"/>
            <a:ext cx="1188720" cy="2958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OPTION 1</a:t>
            </a:r>
          </a:p>
        </p:txBody>
      </p:sp>
      <p:sp>
        <p:nvSpPr>
          <p:cNvPr id="2" name="TextBox 1">
            <a:extLst>
              <a:ext uri="{FF2B5EF4-FFF2-40B4-BE49-F238E27FC236}">
                <a16:creationId xmlns:a16="http://schemas.microsoft.com/office/drawing/2014/main" id="{BA32C524-BCE2-9343-3969-7B125BACFA9C}"/>
              </a:ext>
            </a:extLst>
          </p:cNvPr>
          <p:cNvSpPr txBox="1"/>
          <p:nvPr/>
        </p:nvSpPr>
        <p:spPr>
          <a:xfrm>
            <a:off x="5291132" y="6000691"/>
            <a:ext cx="1609736" cy="369332"/>
          </a:xfrm>
          <a:prstGeom prst="rect">
            <a:avLst/>
          </a:prstGeom>
          <a:noFill/>
        </p:spPr>
        <p:txBody>
          <a:bodyPr wrap="none" rtlCol="0">
            <a:spAutoFit/>
          </a:bodyPr>
          <a:lstStyle/>
          <a:p>
            <a:pPr algn="ctr"/>
            <a:r>
              <a:rPr lang="en-US" sz="1800">
                <a:solidFill>
                  <a:schemeClr val="accent1">
                    <a:lumMod val="40000"/>
                    <a:lumOff val="60000"/>
                  </a:schemeClr>
                </a:solidFill>
                <a:hlinkClick r:id="rId4">
                  <a:extLst>
                    <a:ext uri="{A12FA001-AC4F-418D-AE19-62706E023703}">
                      <ahyp:hlinkClr xmlns:ahyp="http://schemas.microsoft.com/office/drawing/2018/hyperlinkcolor" val="tx"/>
                    </a:ext>
                  </a:extLst>
                </a:hlinkClick>
              </a:rPr>
              <a:t>dot.net/aspire</a:t>
            </a:r>
            <a:endParaRPr lang="en-US" sz="1800">
              <a:solidFill>
                <a:schemeClr val="accent1">
                  <a:lumMod val="40000"/>
                  <a:lumOff val="60000"/>
                </a:schemeClr>
              </a:solidFill>
            </a:endParaRPr>
          </a:p>
        </p:txBody>
      </p:sp>
    </p:spTree>
    <p:extLst>
      <p:ext uri="{BB962C8B-B14F-4D97-AF65-F5344CB8AC3E}">
        <p14:creationId xmlns:p14="http://schemas.microsoft.com/office/powerpoint/2010/main" val="172833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2"/>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5E-6 0.04606 L 5E-6 3.7037E-6 " pathEditMode="relative" rAng="0" ptsTypes="AA">
                                      <p:cBhvr>
                                        <p:cTn id="14" dur="500" fill="hold"/>
                                        <p:tgtEl>
                                          <p:spTgt spid="10"/>
                                        </p:tgtEl>
                                        <p:attrNameLst>
                                          <p:attrName>ppt_x</p:attrName>
                                          <p:attrName>ppt_y</p:attrName>
                                        </p:attrNameLst>
                                      </p:cBhvr>
                                      <p:rCtr x="0" y="-2315"/>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750"/>
                                  </p:stCondLst>
                                  <p:childTnLst>
                                    <p:animMotion origin="layout" path="M 5E-6 0.04606 L 5E-6 3.7037E-6 " pathEditMode="relative" rAng="0" ptsTypes="AA">
                                      <p:cBhvr>
                                        <p:cTn id="22" dur="500" fill="hold"/>
                                        <p:tgtEl>
                                          <p:spTgt spid="23"/>
                                        </p:tgtEl>
                                        <p:attrNameLst>
                                          <p:attrName>ppt_x</p:attrName>
                                          <p:attrName>ppt_y</p:attrName>
                                        </p:attrNameLst>
                                      </p:cBhvr>
                                      <p:rCtr x="0" y="-2315"/>
                                    </p:animMotion>
                                  </p:childTnLst>
                                </p:cTn>
                              </p:par>
                              <p:par>
                                <p:cTn id="23" presetID="10" presetClass="entr" presetSubtype="0" fill="hold" nodeType="withEffect">
                                  <p:stCondLst>
                                    <p:cond delay="7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42" presetClass="path" presetSubtype="0" decel="100000" fill="hold" nodeType="withEffect">
                                  <p:stCondLst>
                                    <p:cond delay="750"/>
                                  </p:stCondLst>
                                  <p:childTnLst>
                                    <p:animMotion origin="layout" path="M 5E-6 0.04606 L 5E-6 3.7037E-6 " pathEditMode="relative" rAng="0" ptsTypes="AA">
                                      <p:cBhvr>
                                        <p:cTn id="27" dur="500" fill="hold"/>
                                        <p:tgtEl>
                                          <p:spTgt spid="20"/>
                                        </p:tgtEl>
                                        <p:attrNameLst>
                                          <p:attrName>ppt_x</p:attrName>
                                          <p:attrName>ppt_y</p:attrName>
                                        </p:attrNameLst>
                                      </p:cBhvr>
                                      <p:rCtr x="0" y="-2315"/>
                                    </p:animMotion>
                                  </p:childTnLst>
                                </p:cTn>
                              </p:par>
                              <p:par>
                                <p:cTn id="28" presetID="10" presetClass="entr" presetSubtype="0"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42" presetClass="path" presetSubtype="0" decel="100000" fill="hold" nodeType="withEffect">
                                  <p:stCondLst>
                                    <p:cond delay="1000"/>
                                  </p:stCondLst>
                                  <p:childTnLst>
                                    <p:animMotion origin="layout" path="M 5E-6 0.04606 L 5E-6 3.7037E-6 " pathEditMode="relative" rAng="0" ptsTypes="AA">
                                      <p:cBhvr>
                                        <p:cTn id="32" dur="500" fill="hold"/>
                                        <p:tgtEl>
                                          <p:spTgt spid="14"/>
                                        </p:tgtEl>
                                        <p:attrNameLst>
                                          <p:attrName>ppt_x</p:attrName>
                                          <p:attrName>ppt_y</p:attrName>
                                        </p:attrNameLst>
                                      </p:cBhvr>
                                      <p:rCtr x="0" y="-2315"/>
                                    </p:animMotion>
                                  </p:childTnLst>
                                </p:cTn>
                              </p:par>
                              <p:par>
                                <p:cTn id="33" presetID="10" presetClass="entr" presetSubtype="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nodeType="withEffect">
                                  <p:stCondLst>
                                    <p:cond delay="1000"/>
                                  </p:stCondLst>
                                  <p:childTnLst>
                                    <p:animMotion origin="layout" path="M 5E-6 0.04606 L 5E-6 3.7037E-6 " pathEditMode="relative" rAng="0" ptsTypes="AA">
                                      <p:cBhvr>
                                        <p:cTn id="37" dur="500" fill="hold"/>
                                        <p:tgtEl>
                                          <p:spTgt spid="17"/>
                                        </p:tgtEl>
                                        <p:attrNameLst>
                                          <p:attrName>ppt_x</p:attrName>
                                          <p:attrName>ppt_y</p:attrName>
                                        </p:attrNameLst>
                                      </p:cBhvr>
                                      <p:rCtr x="0" y="-2315"/>
                                    </p:animMotion>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1F392-9152-F24E-650B-C71CDD793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63608-7FD7-0C1A-73E4-F2DB274CEE24}"/>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F178FE1B-6B3F-E595-A105-EA61428B6786}"/>
              </a:ext>
            </a:extLst>
          </p:cNvPr>
          <p:cNvSpPr>
            <a:spLocks noGrp="1"/>
          </p:cNvSpPr>
          <p:nvPr>
            <p:ph type="body" sz="quarter" idx="10"/>
          </p:nvPr>
        </p:nvSpPr>
        <p:spPr>
          <a:xfrm>
            <a:off x="582613" y="3713931"/>
            <a:ext cx="5852693" cy="984885"/>
          </a:xfrm>
        </p:spPr>
        <p:txBody>
          <a:bodyPr/>
          <a:lstStyle/>
          <a:p>
            <a:r>
              <a:rPr lang="en-US">
                <a:latin typeface="Open Sans"/>
                <a:ea typeface="Open Sans"/>
                <a:cs typeface="Open Sans"/>
              </a:rPr>
              <a:t>ASP.NET Core + Aspire = 😍</a:t>
            </a:r>
            <a:endParaRPr lang="en-US"/>
          </a:p>
        </p:txBody>
      </p:sp>
    </p:spTree>
    <p:extLst>
      <p:ext uri="{BB962C8B-B14F-4D97-AF65-F5344CB8AC3E}">
        <p14:creationId xmlns:p14="http://schemas.microsoft.com/office/powerpoint/2010/main" val="42920065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26D4-3877-0E38-3E93-884216E1AE75}"/>
              </a:ext>
            </a:extLst>
          </p:cNvPr>
          <p:cNvSpPr>
            <a:spLocks noGrp="1"/>
          </p:cNvSpPr>
          <p:nvPr>
            <p:ph type="title"/>
          </p:nvPr>
        </p:nvSpPr>
        <p:spPr>
          <a:xfrm>
            <a:off x="588263" y="457201"/>
            <a:ext cx="11018520" cy="553999"/>
          </a:xfrm>
        </p:spPr>
        <p:txBody>
          <a:bodyPr wrap="square" anchor="t">
            <a:noAutofit/>
          </a:bodyPr>
          <a:lstStyle/>
          <a:p>
            <a:r>
              <a:rPr lang="en-US" dirty="0">
                <a:solidFill>
                  <a:schemeClr val="bg1"/>
                </a:solidFill>
              </a:rPr>
              <a:t>.NET Aspire dashboard – built with Blazor</a:t>
            </a:r>
          </a:p>
        </p:txBody>
      </p:sp>
      <p:pic>
        <p:nvPicPr>
          <p:cNvPr id="29" name="Picture 28" descr="A screenshot of a computer&#10;&#10;Description automatically generated">
            <a:extLst>
              <a:ext uri="{FF2B5EF4-FFF2-40B4-BE49-F238E27FC236}">
                <a16:creationId xmlns:a16="http://schemas.microsoft.com/office/drawing/2014/main" id="{C16B2F0F-36E9-2E39-9059-A2D0CA7DA857}"/>
              </a:ext>
            </a:extLst>
          </p:cNvPr>
          <p:cNvPicPr>
            <a:picLocks noChangeAspect="1"/>
          </p:cNvPicPr>
          <p:nvPr/>
        </p:nvPicPr>
        <p:blipFill>
          <a:blip r:embed="rId2"/>
          <a:stretch>
            <a:fillRect/>
          </a:stretch>
        </p:blipFill>
        <p:spPr>
          <a:xfrm>
            <a:off x="1509798" y="1396965"/>
            <a:ext cx="9172407" cy="4265171"/>
          </a:xfrm>
          <a:prstGeom prst="rect">
            <a:avLst/>
          </a:prstGeom>
          <a:noFill/>
        </p:spPr>
      </p:pic>
      <p:sp>
        <p:nvSpPr>
          <p:cNvPr id="30" name="TextBox 29">
            <a:extLst>
              <a:ext uri="{FF2B5EF4-FFF2-40B4-BE49-F238E27FC236}">
                <a16:creationId xmlns:a16="http://schemas.microsoft.com/office/drawing/2014/main" id="{9DA1D55C-E9CD-FCB2-6695-02FC3B9F1FBF}"/>
              </a:ext>
            </a:extLst>
          </p:cNvPr>
          <p:cNvSpPr txBox="1"/>
          <p:nvPr/>
        </p:nvSpPr>
        <p:spPr>
          <a:xfrm>
            <a:off x="3242494" y="6000691"/>
            <a:ext cx="5707012" cy="369332"/>
          </a:xfrm>
          <a:prstGeom prst="rect">
            <a:avLst/>
          </a:prstGeom>
          <a:noFill/>
        </p:spPr>
        <p:txBody>
          <a:bodyPr wrap="none" rtlCol="0">
            <a:spAutoFit/>
          </a:bodyPr>
          <a:lstStyle/>
          <a:p>
            <a:pPr algn="ctr"/>
            <a:r>
              <a:rPr lang="en-US" sz="1800" b="1">
                <a:solidFill>
                  <a:schemeClr val="bg1"/>
                </a:solidFill>
              </a:rPr>
              <a:t>Fluent UI Blazor components</a:t>
            </a:r>
            <a:r>
              <a:rPr lang="en-US" sz="1800">
                <a:solidFill>
                  <a:schemeClr val="bg1"/>
                </a:solidFill>
              </a:rPr>
              <a:t>: </a:t>
            </a:r>
            <a:r>
              <a:rPr lang="en-US" sz="1800">
                <a:solidFill>
                  <a:schemeClr val="accent1">
                    <a:lumMod val="40000"/>
                    <a:lumOff val="60000"/>
                  </a:schemeClr>
                </a:solidFill>
                <a:hlinkClick r:id="rId3">
                  <a:extLst>
                    <a:ext uri="{A12FA001-AC4F-418D-AE19-62706E023703}">
                      <ahyp:hlinkClr xmlns:ahyp="http://schemas.microsoft.com/office/drawing/2018/hyperlinkcolor" val="tx"/>
                    </a:ext>
                  </a:extLst>
                </a:hlinkClick>
              </a:rPr>
              <a:t>aka.ms/</a:t>
            </a:r>
            <a:r>
              <a:rPr lang="en-US" sz="1800" err="1">
                <a:solidFill>
                  <a:schemeClr val="accent1">
                    <a:lumMod val="40000"/>
                    <a:lumOff val="60000"/>
                  </a:schemeClr>
                </a:solidFill>
                <a:hlinkClick r:id="rId3">
                  <a:extLst>
                    <a:ext uri="{A12FA001-AC4F-418D-AE19-62706E023703}">
                      <ahyp:hlinkClr xmlns:ahyp="http://schemas.microsoft.com/office/drawing/2018/hyperlinkcolor" val="tx"/>
                    </a:ext>
                  </a:extLst>
                </a:hlinkClick>
              </a:rPr>
              <a:t>blazor</a:t>
            </a:r>
            <a:r>
              <a:rPr lang="en-US" sz="1800">
                <a:solidFill>
                  <a:schemeClr val="accent1">
                    <a:lumMod val="40000"/>
                    <a:lumOff val="60000"/>
                  </a:schemeClr>
                </a:solidFill>
                <a:hlinkClick r:id="rId3">
                  <a:extLst>
                    <a:ext uri="{A12FA001-AC4F-418D-AE19-62706E023703}">
                      <ahyp:hlinkClr xmlns:ahyp="http://schemas.microsoft.com/office/drawing/2018/hyperlinkcolor" val="tx"/>
                    </a:ext>
                  </a:extLst>
                </a:hlinkClick>
              </a:rPr>
              <a:t>/</a:t>
            </a:r>
            <a:r>
              <a:rPr lang="en-US" sz="1800" err="1">
                <a:solidFill>
                  <a:schemeClr val="accent1">
                    <a:lumMod val="40000"/>
                    <a:lumOff val="60000"/>
                  </a:schemeClr>
                </a:solidFill>
                <a:hlinkClick r:id="rId3">
                  <a:extLst>
                    <a:ext uri="{A12FA001-AC4F-418D-AE19-62706E023703}">
                      <ahyp:hlinkClr xmlns:ahyp="http://schemas.microsoft.com/office/drawing/2018/hyperlinkcolor" val="tx"/>
                    </a:ext>
                  </a:extLst>
                </a:hlinkClick>
              </a:rPr>
              <a:t>fluentui</a:t>
            </a:r>
            <a:endParaRPr lang="en-US" sz="1800">
              <a:solidFill>
                <a:schemeClr val="accent1">
                  <a:lumMod val="40000"/>
                  <a:lumOff val="60000"/>
                </a:schemeClr>
              </a:solidFill>
            </a:endParaRPr>
          </a:p>
        </p:txBody>
      </p:sp>
    </p:spTree>
    <p:extLst>
      <p:ext uri="{BB962C8B-B14F-4D97-AF65-F5344CB8AC3E}">
        <p14:creationId xmlns:p14="http://schemas.microsoft.com/office/powerpoint/2010/main" val="41098268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201C5-1B85-5911-A203-FA1AE55AE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0274F-57D4-15DA-B5C7-E0C254A05559}"/>
              </a:ext>
            </a:extLst>
          </p:cNvPr>
          <p:cNvSpPr>
            <a:spLocks noGrp="1"/>
          </p:cNvSpPr>
          <p:nvPr>
            <p:ph type="title"/>
          </p:nvPr>
        </p:nvSpPr>
        <p:spPr>
          <a:xfrm>
            <a:off x="570677" y="422028"/>
            <a:ext cx="11018520" cy="615553"/>
          </a:xfrm>
        </p:spPr>
        <p:txBody>
          <a:bodyPr/>
          <a:lstStyle/>
          <a:p>
            <a:r>
              <a:rPr lang="en-US" dirty="0"/>
              <a:t>Blazor improvements</a:t>
            </a:r>
          </a:p>
        </p:txBody>
      </p:sp>
      <p:sp>
        <p:nvSpPr>
          <p:cNvPr id="3" name="Content Placeholder 2">
            <a:extLst>
              <a:ext uri="{FF2B5EF4-FFF2-40B4-BE49-F238E27FC236}">
                <a16:creationId xmlns:a16="http://schemas.microsoft.com/office/drawing/2014/main" id="{F7B9A601-6F47-C6C1-E7A9-079523F93DE9}"/>
              </a:ext>
            </a:extLst>
          </p:cNvPr>
          <p:cNvSpPr>
            <a:spLocks noGrp="1"/>
          </p:cNvSpPr>
          <p:nvPr>
            <p:ph type="body" sz="quarter" idx="14"/>
          </p:nvPr>
        </p:nvSpPr>
        <p:spPr>
          <a:xfrm>
            <a:off x="570676" y="1858677"/>
            <a:ext cx="11018519" cy="3028521"/>
          </a:xfrm>
        </p:spPr>
        <p:txBody>
          <a:bodyPr/>
          <a:lstStyle/>
          <a:p>
            <a:pPr marL="171450" indent="-171450">
              <a:buFont typeface="Arial" panose="020B0604020202020204" pitchFamily="34" charset="0"/>
              <a:buChar char="•"/>
            </a:pPr>
            <a:r>
              <a:rPr lang="en-US">
                <a:solidFill>
                  <a:schemeClr val="bg1"/>
                </a:solidFill>
              </a:rPr>
              <a:t>Detect the component render mode at runtime</a:t>
            </a:r>
          </a:p>
          <a:p>
            <a:pPr marL="171450" indent="-171450">
              <a:buFont typeface="Arial" panose="020B0604020202020204" pitchFamily="34" charset="0"/>
              <a:buChar char="•"/>
            </a:pPr>
            <a:r>
              <a:rPr lang="en-US">
                <a:solidFill>
                  <a:schemeClr val="bg1"/>
                </a:solidFill>
              </a:rPr>
              <a:t>Improved reconnection logic</a:t>
            </a:r>
          </a:p>
          <a:p>
            <a:pPr marL="171450" indent="-171450">
              <a:buFont typeface="Arial" panose="020B0604020202020204" pitchFamily="34" charset="0"/>
              <a:buChar char="•"/>
            </a:pPr>
            <a:r>
              <a:rPr lang="en-US">
                <a:solidFill>
                  <a:schemeClr val="bg1"/>
                </a:solidFill>
              </a:rPr>
              <a:t>Use static SSR in a globally interactive app</a:t>
            </a:r>
          </a:p>
          <a:p>
            <a:pPr marL="171450" indent="-171450">
              <a:buFont typeface="Arial" panose="020B0604020202020204" pitchFamily="34" charset="0"/>
              <a:buChar char="•"/>
            </a:pPr>
            <a:r>
              <a:rPr lang="en-US"/>
              <a:t>Simplified Blazor authentication state serialization</a:t>
            </a:r>
          </a:p>
          <a:p>
            <a:pPr marL="171450" indent="-171450">
              <a:buFont typeface="Arial" panose="020B0604020202020204" pitchFamily="34" charset="0"/>
              <a:buChar char="•"/>
            </a:pPr>
            <a:r>
              <a:rPr lang="en-US"/>
              <a:t>Component constructor injection</a:t>
            </a:r>
          </a:p>
          <a:p>
            <a:pPr marL="171450" indent="-171450">
              <a:buFont typeface="Arial" panose="020B0604020202020204" pitchFamily="34" charset="0"/>
              <a:buChar char="•"/>
            </a:pPr>
            <a:r>
              <a:rPr lang="en-US"/>
              <a:t>Blazor Hybrid + Web project template</a:t>
            </a:r>
          </a:p>
          <a:p>
            <a:pPr marL="171450" indent="-171450">
              <a:buFont typeface="Arial" panose="020B0604020202020204" pitchFamily="34" charset="0"/>
              <a:buChar char="•"/>
            </a:pPr>
            <a:endParaRPr lang="en-US"/>
          </a:p>
        </p:txBody>
      </p:sp>
    </p:spTree>
    <p:extLst>
      <p:ext uri="{BB962C8B-B14F-4D97-AF65-F5344CB8AC3E}">
        <p14:creationId xmlns:p14="http://schemas.microsoft.com/office/powerpoint/2010/main" val="1697709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4DAB-CE3B-A2BF-1744-FF359AC0CB3D}"/>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EFD4F2CA-B7C2-2B18-0C09-9C8A6B93CC91}"/>
              </a:ext>
            </a:extLst>
          </p:cNvPr>
          <p:cNvSpPr>
            <a:spLocks noGrp="1"/>
          </p:cNvSpPr>
          <p:nvPr>
            <p:ph type="body" sz="quarter" idx="10"/>
          </p:nvPr>
        </p:nvSpPr>
        <p:spPr/>
        <p:txBody>
          <a:bodyPr/>
          <a:lstStyle/>
          <a:p>
            <a:r>
              <a:rPr lang="en-US">
                <a:latin typeface="Open Sans"/>
                <a:ea typeface="Open Sans"/>
                <a:cs typeface="Open Sans"/>
              </a:rPr>
              <a:t>Blazor improvements</a:t>
            </a:r>
            <a:endParaRPr lang="en-US"/>
          </a:p>
        </p:txBody>
      </p:sp>
    </p:spTree>
    <p:extLst>
      <p:ext uri="{BB962C8B-B14F-4D97-AF65-F5344CB8AC3E}">
        <p14:creationId xmlns:p14="http://schemas.microsoft.com/office/powerpoint/2010/main" val="72563116"/>
      </p:ext>
    </p:extLst>
  </p:cSld>
  <p:clrMapOvr>
    <a:masterClrMapping/>
  </p:clrMapOvr>
  <p:transition>
    <p:fade/>
  </p:transition>
</p:sld>
</file>

<file path=ppt/theme/theme1.xml><?xml version="1.0" encoding="utf-8"?>
<a:theme xmlns:a="http://schemas.openxmlformats.org/drawingml/2006/main" name="Azure 2023 Template">
  <a:themeElements>
    <a:clrScheme name="Custom 20">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5" ma:contentTypeDescription="Create a new document." ma:contentTypeScope="" ma:versionID="aa337274a6e4f0f9ab0c529ae03cafeb">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d6ea78b6e8858fc99f2c8ddd30897b1b"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Create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CreatedDate" ma:index="32" nillable="true" ma:displayName="Created Date" ma:format="DateOnly" ma:internalName="Create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2D3392-704F-4677-B1C8-F1E00F675E45}">
  <ds:schemaRefs>
    <ds:schemaRef ds:uri="http://schemas.microsoft.com/sharepoint/v3/contenttype/forms"/>
  </ds:schemaRefs>
</ds:datastoreItem>
</file>

<file path=customXml/itemProps2.xml><?xml version="1.0" encoding="utf-8"?>
<ds:datastoreItem xmlns:ds="http://schemas.openxmlformats.org/officeDocument/2006/customXml" ds:itemID="{4CB54934-7202-4998-B9DC-3328E9A9B84B}">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1288</Words>
  <Application>Microsoft Office PowerPoint</Application>
  <PresentationFormat>Widescreen</PresentationFormat>
  <Paragraphs>168</Paragraphs>
  <Slides>22</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Calibri</vt:lpstr>
      <vt:lpstr>Open Sans</vt:lpstr>
      <vt:lpstr>Open Sans SemiBold</vt:lpstr>
      <vt:lpstr>Open Sans Light</vt:lpstr>
      <vt:lpstr>Segoe UI Semibold</vt:lpstr>
      <vt:lpstr>Montserrat</vt:lpstr>
      <vt:lpstr>Open Sans SemiBold</vt:lpstr>
      <vt:lpstr>Arial</vt:lpstr>
      <vt:lpstr>Wingdings</vt:lpstr>
      <vt:lpstr>Open Sans ExtraBold</vt:lpstr>
      <vt:lpstr>Segoe Sans Text</vt:lpstr>
      <vt:lpstr>Segoe UI</vt:lpstr>
      <vt:lpstr>Azure 2023 Template</vt:lpstr>
      <vt:lpstr>Modern web development with ASP.NET Core &amp; Blazor in .NET 9</vt:lpstr>
      <vt:lpstr>ASP.NET Core:  Your full stack web platform for .NET</vt:lpstr>
      <vt:lpstr>ASP.NET Core in  .NET 9</vt:lpstr>
      <vt:lpstr>The fastest ASP.NET Core yet!</vt:lpstr>
      <vt:lpstr>PowerPoint Presentation</vt:lpstr>
      <vt:lpstr>Demo</vt:lpstr>
      <vt:lpstr>.NET Aspire dashboard – built with Blazor</vt:lpstr>
      <vt:lpstr>Blazor improvements</vt:lpstr>
      <vt:lpstr>Demo</vt:lpstr>
      <vt:lpstr>LEAF from Aspen</vt:lpstr>
      <vt:lpstr>Optimized static web assets</vt:lpstr>
      <vt:lpstr>Demo</vt:lpstr>
      <vt:lpstr>Built-in OpenAPI support</vt:lpstr>
      <vt:lpstr>Demo</vt:lpstr>
      <vt:lpstr>SignalR improvements</vt:lpstr>
      <vt:lpstr>Problems with IDistributedCache</vt:lpstr>
      <vt:lpstr>IDistributedCache ⇒ HybridCache</vt:lpstr>
      <vt:lpstr>Other developer experience improvements</vt:lpstr>
      <vt:lpstr>Demo</vt:lpstr>
      <vt:lpstr>PowerPoint Presentation</vt:lpstr>
      <vt:lpstr>Get .NET 9</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2024-10-07T23:57:31Z</dcterms:created>
  <dcterms:modified xsi:type="dcterms:W3CDTF">2024-11-21T16:41:55Z</dcterms:modified>
  <cp:category/>
</cp:coreProperties>
</file>